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648" r:id="rId1"/>
  </p:sldMasterIdLst>
  <p:notesMasterIdLst>
    <p:notesMasterId r:id="rId84"/>
  </p:notesMasterIdLst>
  <p:sldIdLst>
    <p:sldId id="309" r:id="rId2"/>
    <p:sldId id="441" r:id="rId3"/>
    <p:sldId id="451" r:id="rId4"/>
    <p:sldId id="398" r:id="rId5"/>
    <p:sldId id="454" r:id="rId6"/>
    <p:sldId id="399" r:id="rId7"/>
    <p:sldId id="453" r:id="rId8"/>
    <p:sldId id="413" r:id="rId9"/>
    <p:sldId id="416" r:id="rId10"/>
    <p:sldId id="415" r:id="rId11"/>
    <p:sldId id="417" r:id="rId12"/>
    <p:sldId id="418" r:id="rId13"/>
    <p:sldId id="419" r:id="rId14"/>
    <p:sldId id="455" r:id="rId15"/>
    <p:sldId id="395" r:id="rId16"/>
    <p:sldId id="396" r:id="rId17"/>
    <p:sldId id="456" r:id="rId18"/>
    <p:sldId id="400" r:id="rId19"/>
    <p:sldId id="431" r:id="rId20"/>
    <p:sldId id="432" r:id="rId21"/>
    <p:sldId id="433" r:id="rId22"/>
    <p:sldId id="662" r:id="rId23"/>
    <p:sldId id="663" r:id="rId24"/>
    <p:sldId id="664" r:id="rId25"/>
    <p:sldId id="665" r:id="rId26"/>
    <p:sldId id="434" r:id="rId27"/>
    <p:sldId id="435" r:id="rId28"/>
    <p:sldId id="438" r:id="rId29"/>
    <p:sldId id="437" r:id="rId30"/>
    <p:sldId id="436" r:id="rId31"/>
    <p:sldId id="458" r:id="rId32"/>
    <p:sldId id="430" r:id="rId33"/>
    <p:sldId id="474" r:id="rId34"/>
    <p:sldId id="657" r:id="rId35"/>
    <p:sldId id="397" r:id="rId36"/>
    <p:sldId id="589" r:id="rId37"/>
    <p:sldId id="414" r:id="rId38"/>
    <p:sldId id="658" r:id="rId39"/>
    <p:sldId id="659" r:id="rId40"/>
    <p:sldId id="660" r:id="rId41"/>
    <p:sldId id="644" r:id="rId42"/>
    <p:sldId id="649" r:id="rId43"/>
    <p:sldId id="648" r:id="rId44"/>
    <p:sldId id="645" r:id="rId45"/>
    <p:sldId id="650" r:id="rId46"/>
    <p:sldId id="652" r:id="rId47"/>
    <p:sldId id="653" r:id="rId48"/>
    <p:sldId id="423" r:id="rId49"/>
    <p:sldId id="647" r:id="rId50"/>
    <p:sldId id="482" r:id="rId51"/>
    <p:sldId id="444" r:id="rId52"/>
    <p:sldId id="481" r:id="rId53"/>
    <p:sldId id="483" r:id="rId54"/>
    <p:sldId id="486" r:id="rId55"/>
    <p:sldId id="497" r:id="rId56"/>
    <p:sldId id="475" r:id="rId57"/>
    <p:sldId id="484" r:id="rId58"/>
    <p:sldId id="487" r:id="rId59"/>
    <p:sldId id="488" r:id="rId60"/>
    <p:sldId id="489" r:id="rId61"/>
    <p:sldId id="490" r:id="rId62"/>
    <p:sldId id="498" r:id="rId63"/>
    <p:sldId id="499" r:id="rId64"/>
    <p:sldId id="500" r:id="rId65"/>
    <p:sldId id="501" r:id="rId66"/>
    <p:sldId id="495" r:id="rId67"/>
    <p:sldId id="496" r:id="rId68"/>
    <p:sldId id="502" r:id="rId69"/>
    <p:sldId id="503" r:id="rId70"/>
    <p:sldId id="485" r:id="rId71"/>
    <p:sldId id="504" r:id="rId72"/>
    <p:sldId id="505" r:id="rId73"/>
    <p:sldId id="506" r:id="rId74"/>
    <p:sldId id="507" r:id="rId75"/>
    <p:sldId id="508" r:id="rId76"/>
    <p:sldId id="509" r:id="rId77"/>
    <p:sldId id="510" r:id="rId78"/>
    <p:sldId id="666" r:id="rId79"/>
    <p:sldId id="667" r:id="rId80"/>
    <p:sldId id="668" r:id="rId81"/>
    <p:sldId id="669" r:id="rId82"/>
    <p:sldId id="345" r:id="rId83"/>
  </p:sldIdLst>
  <p:sldSz cx="12192000" cy="6858000"/>
  <p:notesSz cx="6858000" cy="9144000"/>
  <p:embeddedFontLst>
    <p:embeddedFont>
      <p:font typeface="Consolas" panose="020B0609020204030204" pitchFamily="49" charset="0"/>
      <p:regular r:id="rId85"/>
      <p:bold r:id="rId86"/>
      <p:italic r:id="rId87"/>
      <p:boldItalic r:id="rId88"/>
    </p:embeddedFont>
    <p:embeddedFont>
      <p:font typeface="Merriweather" panose="00000500000000000000" pitchFamily="2" charset="0"/>
      <p:regular r:id="rId89"/>
      <p:bold r:id="rId90"/>
      <p:italic r:id="rId91"/>
      <p:boldItalic r:id="rId92"/>
    </p:embeddedFont>
    <p:embeddedFont>
      <p:font typeface="Roboto Condensed" panose="02000000000000000000" pitchFamily="2" charset="0"/>
      <p:regular r:id="rId93"/>
      <p:bold r:id="rId94"/>
      <p:italic r:id="rId95"/>
      <p:boldItalic r:id="rId96"/>
    </p:embeddedFont>
    <p:embeddedFont>
      <p:font typeface="Roboto Condensed Light" panose="02000000000000000000" pitchFamily="2" charset="0"/>
      <p:regular r:id="rId97"/>
      <p:italic r:id="rId98"/>
    </p:embeddedFont>
    <p:embeddedFont>
      <p:font typeface="Wingdings 2" panose="05020102010507070707" pitchFamily="18" charset="2"/>
      <p:regular r:id="rId99"/>
    </p:embeddedFont>
    <p:embeddedFont>
      <p:font typeface="Wingdings 3" panose="05040102010807070707" pitchFamily="18" charset="2"/>
      <p:regular r:id="rId10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isEq53t7ejyX0KX8ECukjg==" hashData="5zLIcJVgi7v5zDNRBbprG6174goWLWxBpraja+iy/xf9Lr8JhCpZND1/QykE/A12JYwbDMYPspQv3+CJyRrFnA=="/>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4337"/>
    <a:srgbClr val="FA6060"/>
    <a:srgbClr val="301B92"/>
    <a:srgbClr val="673BB7"/>
    <a:srgbClr val="607D8B"/>
    <a:srgbClr val="ED524F"/>
    <a:srgbClr val="B71B1C"/>
    <a:srgbClr val="D81A60"/>
    <a:srgbClr val="890E4F"/>
    <a:srgbClr val="EA1E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notesViewPr>
    <p:cSldViewPr snapToGrid="0">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1.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5/14/2025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3.wdp"/><Relationship Id="rId10"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hdphoto" Target="../media/hdphoto4.wdp"/><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jpeg"/></Relationships>
</file>

<file path=ppt/slideLayouts/_rels/slideLayout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19.jpeg"/></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grpSp>
        <p:nvGrpSpPr>
          <p:cNvPr id="30" name="Group 29">
            <a:extLst>
              <a:ext uri="{FF2B5EF4-FFF2-40B4-BE49-F238E27FC236}">
                <a16:creationId xmlns:a16="http://schemas.microsoft.com/office/drawing/2014/main" id="{AE04132C-088A-4457-A3C3-1DC6427585FC}"/>
              </a:ext>
            </a:extLst>
          </p:cNvPr>
          <p:cNvGrpSpPr/>
          <p:nvPr userDrawn="1"/>
        </p:nvGrpSpPr>
        <p:grpSpPr>
          <a:xfrm>
            <a:off x="10677938" y="6350844"/>
            <a:ext cx="1339023" cy="407045"/>
            <a:chOff x="10721798" y="852808"/>
            <a:chExt cx="1339023" cy="407045"/>
          </a:xfrm>
        </p:grpSpPr>
        <p:pic>
          <p:nvPicPr>
            <p:cNvPr id="31" name="Picture 30">
              <a:extLst>
                <a:ext uri="{FF2B5EF4-FFF2-40B4-BE49-F238E27FC236}">
                  <a16:creationId xmlns:a16="http://schemas.microsoft.com/office/drawing/2014/main" id="{B49C31A0-0173-45C3-B715-F73A797EA642}"/>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34" name="Rectangle 33">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E75253BA-841C-4898-BAAF-3A16D7F9433E}"/>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Rectangle 41"/>
          <p:cNvSpPr/>
          <p:nvPr userDrawn="1"/>
        </p:nvSpPr>
        <p:spPr>
          <a:xfrm>
            <a:off x="0" y="2221532"/>
            <a:ext cx="4402106"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1" name="Picture 30"/>
          <p:cNvPicPr>
            <a:picLocks noChangeAspect="1"/>
          </p:cNvPicPr>
          <p:nvPr userDrawn="1"/>
        </p:nvPicPr>
        <p:blipFill rotWithShape="1">
          <a:blip r:embed="rId9" cstate="print">
            <a:extLst>
              <a:ext uri="{28A0092B-C50C-407E-A947-70E740481C1C}">
                <a14:useLocalDpi xmlns:a14="http://schemas.microsoft.com/office/drawing/2010/main" val="0"/>
              </a:ext>
            </a:extLst>
          </a:blip>
          <a:srcRect l="4981" t="10725" r="4439" b="11492"/>
          <a:stretch/>
        </p:blipFill>
        <p:spPr>
          <a:xfrm>
            <a:off x="8808333" y="87380"/>
            <a:ext cx="2592372" cy="1005840"/>
          </a:xfrm>
          <a:prstGeom prst="rect">
            <a:avLst/>
          </a:prstGeom>
        </p:spPr>
      </p:pic>
    </p:spTree>
    <p:extLst>
      <p:ext uri="{BB962C8B-B14F-4D97-AF65-F5344CB8AC3E}">
        <p14:creationId xmlns:p14="http://schemas.microsoft.com/office/powerpoint/2010/main" val="780038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sp>
        <p:nvSpPr>
          <p:cNvPr id="41" name="Hexagon 40"/>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2" name="TextBox 41"/>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3" name="Rectangle 42"/>
          <p:cNvSpPr/>
          <p:nvPr userDrawn="1"/>
        </p:nvSpPr>
        <p:spPr>
          <a:xfrm>
            <a:off x="7678346" y="2221532"/>
            <a:ext cx="4513654"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Rectangle 43"/>
          <p:cNvSpPr/>
          <p:nvPr userDrawn="1"/>
        </p:nvSpPr>
        <p:spPr>
          <a:xfrm>
            <a:off x="0" y="2221532"/>
            <a:ext cx="4402106"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47"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cxnSp>
        <p:nvCxnSpPr>
          <p:cNvPr id="48" name="Straight Connector 47">
            <a:extLst>
              <a:ext uri="{FF2B5EF4-FFF2-40B4-BE49-F238E27FC236}">
                <a16:creationId xmlns:a16="http://schemas.microsoft.com/office/drawing/2014/main" id="{E79C5D16-8087-4587-9A0A-A0570C73E0E7}"/>
              </a:ext>
            </a:extLst>
          </p:cNvPr>
          <p:cNvCxnSpPr/>
          <p:nvPr userDrawn="1"/>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9812EDA6-C656-492A-A9CA-44B03C63913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50" name="Picture 49">
            <a:extLst>
              <a:ext uri="{FF2B5EF4-FFF2-40B4-BE49-F238E27FC236}">
                <a16:creationId xmlns:a16="http://schemas.microsoft.com/office/drawing/2014/main" id="{627AEF91-6492-4B0C-A844-2296473B58D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51"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52"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56"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7"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8" name="Picture 57">
            <a:extLst>
              <a:ext uri="{FF2B5EF4-FFF2-40B4-BE49-F238E27FC236}">
                <a16:creationId xmlns:a16="http://schemas.microsoft.com/office/drawing/2014/main"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59" name="Picture 58"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6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7" name="Picture 26"/>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808333" y="87380"/>
            <a:ext cx="2592372" cy="1005840"/>
          </a:xfrm>
          <a:prstGeom prst="rect">
            <a:avLst/>
          </a:prstGeom>
        </p:spPr>
      </p:pic>
    </p:spTree>
    <p:extLst>
      <p:ext uri="{BB962C8B-B14F-4D97-AF65-F5344CB8AC3E}">
        <p14:creationId xmlns:p14="http://schemas.microsoft.com/office/powerpoint/2010/main" val="2941827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270888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1" name="Picture 2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764570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7850339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34" name="Picture 4" descr="https://cdn5.vectorstock.com/i/1000x1000/21/59/dbms-database-management-system-computer-data-vector-8212159.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6294" t="9689" r="5315" b="18089"/>
          <a:stretch/>
        </p:blipFill>
        <p:spPr bwMode="auto">
          <a:xfrm>
            <a:off x="8407803" y="2089594"/>
            <a:ext cx="2880000" cy="26788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10" cstate="hq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4" name="Picture 3"/>
          <p:cNvPicPr>
            <a:picLocks noChangeAspect="1"/>
          </p:cNvPicPr>
          <p:nvPr userDrawn="1"/>
        </p:nvPicPr>
        <p:blipFill>
          <a:blip r:embed="rId11">
            <a:extLst>
              <a:ext uri="{BEBA8EAE-BF5A-486C-A8C5-ECC9F3942E4B}">
                <a14:imgProps xmlns:a14="http://schemas.microsoft.com/office/drawing/2010/main">
                  <a14:imgLayer r:embed="rId12">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319211" y="1454343"/>
            <a:ext cx="3602438" cy="3602438"/>
          </a:xfrm>
          <a:prstGeom prst="rect">
            <a:avLst/>
          </a:prstGeom>
        </p:spPr>
      </p:pic>
    </p:spTree>
    <p:extLst>
      <p:ext uri="{BB962C8B-B14F-4D97-AF65-F5344CB8AC3E}">
        <p14:creationId xmlns:p14="http://schemas.microsoft.com/office/powerpoint/2010/main" val="2731625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3751881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1806526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981" t="10725" r="4439" b="11492"/>
          <a:stretch/>
        </p:blipFill>
        <p:spPr>
          <a:xfrm>
            <a:off x="10150094" y="861192"/>
            <a:ext cx="1910727" cy="741362"/>
          </a:xfrm>
          <a:prstGeom prst="rect">
            <a:avLst/>
          </a:prstGeom>
        </p:spPr>
      </p:pic>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Madhuresh R Fichadiya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21CS05101 (DBMS)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of DBMS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40122809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2532807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4" name="Picture 33"/>
          <p:cNvPicPr>
            <a:picLocks noChangeAspect="1"/>
          </p:cNvPicPr>
          <p:nvPr userDrawn="1"/>
        </p:nvPicPr>
        <p:blipFill rotWithShape="1">
          <a:blip r:embed="rId11"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3765131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117050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Madhuresh R Fichadiya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5641622"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#2305CS311 (Web Programming using .NET)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Introduction to ASP.NET Core</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3" name="Picture 12">
              <a:extLst>
                <a:ext uri="{FF2B5EF4-FFF2-40B4-BE49-F238E27FC236}">
                  <a16:creationId xmlns:a16="http://schemas.microsoft.com/office/drawing/2014/main" id="{538C9597-8AB6-41B2-8903-FB3D0B47ADD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981" t="10725" r="4439" b="11492"/>
          <a:stretch/>
        </p:blipFill>
        <p:spPr>
          <a:xfrm>
            <a:off x="131180" y="5712647"/>
            <a:ext cx="1910727" cy="741362"/>
          </a:xfrm>
          <a:prstGeom prst="rect">
            <a:avLst/>
          </a:prstGeom>
        </p:spPr>
      </p:pic>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Madhuresh R Fichadiya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21CS05101(DBMS)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of DBMS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0"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14" name="Group 13">
            <a:extLst>
              <a:ext uri="{FF2B5EF4-FFF2-40B4-BE49-F238E27FC236}">
                <a16:creationId xmlns:a16="http://schemas.microsoft.com/office/drawing/2014/main" id="{AE04132C-088A-4457-A3C3-1DC6427585FC}"/>
              </a:ext>
            </a:extLst>
          </p:cNvPr>
          <p:cNvGrpSpPr/>
          <p:nvPr userDrawn="1"/>
        </p:nvGrpSpPr>
        <p:grpSpPr>
          <a:xfrm>
            <a:off x="10677938" y="6350844"/>
            <a:ext cx="1339023" cy="407045"/>
            <a:chOff x="10721798" y="852808"/>
            <a:chExt cx="1339023" cy="407045"/>
          </a:xfrm>
        </p:grpSpPr>
        <p:pic>
          <p:nvPicPr>
            <p:cNvPr id="15" name="Picture 14">
              <a:extLst>
                <a:ext uri="{FF2B5EF4-FFF2-40B4-BE49-F238E27FC236}">
                  <a16:creationId xmlns:a16="http://schemas.microsoft.com/office/drawing/2014/main" id="{B49C31A0-0173-45C3-B715-F73A797EA642}"/>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7" name="Rectangle 16">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Madhuresh R Fichadiya</a:t>
            </a: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FD38B6F-D549-4D28-B5DA-3AF636652084}"/>
              </a:ext>
            </a:extLst>
          </p:cNvPr>
          <p:cNvGrpSpPr/>
          <p:nvPr userDrawn="1"/>
        </p:nvGrpSpPr>
        <p:grpSpPr>
          <a:xfrm>
            <a:off x="10357991" y="105840"/>
            <a:ext cx="1649043" cy="501287"/>
            <a:chOff x="10721798" y="852808"/>
            <a:chExt cx="1339023" cy="407045"/>
          </a:xfrm>
        </p:grpSpPr>
        <p:pic>
          <p:nvPicPr>
            <p:cNvPr id="9" name="Picture 8">
              <a:extLst>
                <a:ext uri="{FF2B5EF4-FFF2-40B4-BE49-F238E27FC236}">
                  <a16:creationId xmlns:a16="http://schemas.microsoft.com/office/drawing/2014/main" id="{538C9597-8AB6-41B2-8903-FB3D0B47AD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0" name="Rectangle 9">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Madhuresh R Fichadiya</a:t>
            </a: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9" name="Picture 8">
              <a:extLst>
                <a:ext uri="{FF2B5EF4-FFF2-40B4-BE49-F238E27FC236}">
                  <a16:creationId xmlns:a16="http://schemas.microsoft.com/office/drawing/2014/main" id="{538C9597-8AB6-41B2-8903-FB3D0B47AD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0" name="Rectangle 9">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Madhuresh R Fichadiya</a:t>
            </a: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FD38B6F-D549-4D28-B5DA-3AF636652084}"/>
              </a:ext>
            </a:extLst>
          </p:cNvPr>
          <p:cNvGrpSpPr/>
          <p:nvPr userDrawn="1"/>
        </p:nvGrpSpPr>
        <p:grpSpPr>
          <a:xfrm>
            <a:off x="127313" y="5993448"/>
            <a:ext cx="1649043" cy="501287"/>
            <a:chOff x="10721798" y="852808"/>
            <a:chExt cx="1339023" cy="407045"/>
          </a:xfrm>
        </p:grpSpPr>
        <p:pic>
          <p:nvPicPr>
            <p:cNvPr id="9" name="Picture 8">
              <a:extLst>
                <a:ext uri="{FF2B5EF4-FFF2-40B4-BE49-F238E27FC236}">
                  <a16:creationId xmlns:a16="http://schemas.microsoft.com/office/drawing/2014/main" id="{538C9597-8AB6-41B2-8903-FB3D0B47AD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0" name="Rectangle 9">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5/14/2025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3" r:id="rId10"/>
    <p:sldLayoutId id="2147483692" r:id="rId11"/>
    <p:sldLayoutId id="2147483691" r:id="rId12"/>
    <p:sldLayoutId id="2147483674" r:id="rId13"/>
    <p:sldLayoutId id="2147483676" r:id="rId14"/>
    <p:sldLayoutId id="2147483677" r:id="rId15"/>
    <p:sldLayoutId id="2147483678" r:id="rId16"/>
    <p:sldLayoutId id="2147483679" r:id="rId17"/>
    <p:sldLayoutId id="2147483681" r:id="rId18"/>
    <p:sldLayoutId id="2147483683" r:id="rId19"/>
    <p:sldLayoutId id="2147483682" r:id="rId20"/>
    <p:sldLayoutId id="2147483684" r:id="rId21"/>
    <p:sldLayoutId id="2147483685" r:id="rId22"/>
    <p:sldLayoutId id="2147483686"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F305CB-DBE2-45D5-8D0B-92106F27C4BB}"/>
              </a:ext>
            </a:extLst>
          </p:cNvPr>
          <p:cNvSpPr>
            <a:spLocks noGrp="1"/>
          </p:cNvSpPr>
          <p:nvPr>
            <p:ph type="ctrTitle"/>
          </p:nvPr>
        </p:nvSpPr>
        <p:spPr>
          <a:xfrm>
            <a:off x="559490" y="1122364"/>
            <a:ext cx="7035300" cy="2992436"/>
          </a:xfrm>
        </p:spPr>
        <p:txBody>
          <a:bodyPr/>
          <a:lstStyle/>
          <a:p>
            <a:r>
              <a:rPr lang="en-US" sz="4800" b="0" dirty="0">
                <a:latin typeface="Roboto Condensed Light" panose="02000000000000000000" pitchFamily="2" charset="0"/>
                <a:ea typeface="Roboto Condensed Light" panose="02000000000000000000" pitchFamily="2" charset="0"/>
              </a:rPr>
              <a:t>Unit-2</a:t>
            </a:r>
            <a:r>
              <a:rPr lang="en-US" dirty="0"/>
              <a:t> </a:t>
            </a:r>
            <a:br>
              <a:rPr lang="en-US" dirty="0"/>
            </a:br>
            <a:r>
              <a:rPr lang="en-US" dirty="0">
                <a:effectLst/>
              </a:rPr>
              <a:t>Introduction to ASP.NET Core</a:t>
            </a:r>
          </a:p>
        </p:txBody>
      </p:sp>
      <p:sp>
        <p:nvSpPr>
          <p:cNvPr id="10" name="Text Placeholder 9">
            <a:extLst>
              <a:ext uri="{FF2B5EF4-FFF2-40B4-BE49-F238E27FC236}">
                <a16:creationId xmlns:a16="http://schemas.microsoft.com/office/drawing/2014/main" id="{4F27F027-AAC9-4C88-B3AF-3C4A20BDDDA6}"/>
              </a:ext>
            </a:extLst>
          </p:cNvPr>
          <p:cNvSpPr>
            <a:spLocks noGrp="1"/>
          </p:cNvSpPr>
          <p:nvPr>
            <p:ph type="body" sz="quarter" idx="11"/>
          </p:nvPr>
        </p:nvSpPr>
        <p:spPr/>
        <p:txBody>
          <a:bodyPr/>
          <a:lstStyle/>
          <a:p>
            <a:r>
              <a:rPr lang="en-US" dirty="0"/>
              <a:t>madhuresh.fichadiya@darshan.ac.in</a:t>
            </a:r>
          </a:p>
        </p:txBody>
      </p:sp>
      <p:sp>
        <p:nvSpPr>
          <p:cNvPr id="11" name="Text Placeholder 10">
            <a:extLst>
              <a:ext uri="{FF2B5EF4-FFF2-40B4-BE49-F238E27FC236}">
                <a16:creationId xmlns:a16="http://schemas.microsoft.com/office/drawing/2014/main" id="{59B646FF-BD32-4C5A-94AF-AC4347EADA2E}"/>
              </a:ext>
            </a:extLst>
          </p:cNvPr>
          <p:cNvSpPr>
            <a:spLocks noGrp="1"/>
          </p:cNvSpPr>
          <p:nvPr>
            <p:ph type="body" sz="quarter" idx="12"/>
          </p:nvPr>
        </p:nvSpPr>
        <p:spPr/>
        <p:txBody>
          <a:bodyPr/>
          <a:lstStyle/>
          <a:p>
            <a:r>
              <a:rPr lang="en-US" dirty="0"/>
              <a:t>8866961282</a:t>
            </a:r>
          </a:p>
        </p:txBody>
      </p:sp>
      <p:sp>
        <p:nvSpPr>
          <p:cNvPr id="12" name="Text Placeholder 11">
            <a:extLst>
              <a:ext uri="{FF2B5EF4-FFF2-40B4-BE49-F238E27FC236}">
                <a16:creationId xmlns:a16="http://schemas.microsoft.com/office/drawing/2014/main" id="{915CF252-06A8-43C0-BB69-DA7109EA62D1}"/>
              </a:ext>
            </a:extLst>
          </p:cNvPr>
          <p:cNvSpPr>
            <a:spLocks noGrp="1"/>
          </p:cNvSpPr>
          <p:nvPr>
            <p:ph type="body" sz="quarter" idx="13"/>
          </p:nvPr>
        </p:nvSpPr>
        <p:spPr>
          <a:xfrm>
            <a:off x="1837678" y="5537768"/>
            <a:ext cx="3840480" cy="290081"/>
          </a:xfrm>
        </p:spPr>
        <p:txBody>
          <a:bodyPr/>
          <a:lstStyle/>
          <a:p>
            <a:r>
              <a:rPr lang="en-US" dirty="0"/>
              <a:t>Computer Science &amp; Engineering Department</a:t>
            </a:r>
          </a:p>
        </p:txBody>
      </p:sp>
      <p:sp>
        <p:nvSpPr>
          <p:cNvPr id="13" name="Text Placeholder 12">
            <a:extLst>
              <a:ext uri="{FF2B5EF4-FFF2-40B4-BE49-F238E27FC236}">
                <a16:creationId xmlns:a16="http://schemas.microsoft.com/office/drawing/2014/main" id="{89F5B5F8-350F-4941-B9DE-36BF8B014803}"/>
              </a:ext>
            </a:extLst>
          </p:cNvPr>
          <p:cNvSpPr>
            <a:spLocks noGrp="1"/>
          </p:cNvSpPr>
          <p:nvPr>
            <p:ph type="body" sz="quarter" idx="14"/>
          </p:nvPr>
        </p:nvSpPr>
        <p:spPr/>
        <p:txBody>
          <a:bodyPr/>
          <a:lstStyle/>
          <a:p>
            <a:r>
              <a:rPr lang="en-US" dirty="0"/>
              <a:t>Prof. Madhuresh R Fichadiya</a:t>
            </a:r>
          </a:p>
        </p:txBody>
      </p:sp>
      <p:sp>
        <p:nvSpPr>
          <p:cNvPr id="14" name="Text Placeholder 13">
            <a:extLst>
              <a:ext uri="{FF2B5EF4-FFF2-40B4-BE49-F238E27FC236}">
                <a16:creationId xmlns:a16="http://schemas.microsoft.com/office/drawing/2014/main" id="{E2AD8B6E-51EA-4A15-8752-4F221E5E02C5}"/>
              </a:ext>
            </a:extLst>
          </p:cNvPr>
          <p:cNvSpPr>
            <a:spLocks noGrp="1"/>
          </p:cNvSpPr>
          <p:nvPr>
            <p:ph type="body" sz="quarter" idx="16"/>
          </p:nvPr>
        </p:nvSpPr>
        <p:spPr/>
        <p:txBody>
          <a:bodyPr/>
          <a:lstStyle/>
          <a:p>
            <a:r>
              <a:rPr lang="en-US" b="1" dirty="0"/>
              <a:t>Web Programming using .NET </a:t>
            </a:r>
          </a:p>
          <a:p>
            <a:r>
              <a:rPr lang="en-US" dirty="0"/>
              <a:t>#2305CS311</a:t>
            </a:r>
          </a:p>
        </p:txBody>
      </p:sp>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353569" y="5211251"/>
            <a:ext cx="1353599" cy="1353599"/>
          </a:xfrm>
        </p:spPr>
      </p:pic>
    </p:spTree>
    <p:extLst>
      <p:ext uri="{BB962C8B-B14F-4D97-AF65-F5344CB8AC3E}">
        <p14:creationId xmlns:p14="http://schemas.microsoft.com/office/powerpoint/2010/main" val="1600834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5065509" cy="5590565"/>
          </a:xfrm>
        </p:spPr>
        <p:txBody>
          <a:bodyPr/>
          <a:lstStyle/>
          <a:p>
            <a:r>
              <a:rPr lang="en-US" dirty="0"/>
              <a:t>From this window, select “</a:t>
            </a:r>
            <a:r>
              <a:rPr lang="en-US" b="1" dirty="0"/>
              <a:t>C#</a:t>
            </a:r>
            <a:r>
              <a:rPr lang="en-US" dirty="0"/>
              <a:t>”, “</a:t>
            </a:r>
            <a:r>
              <a:rPr lang="en-US" b="1" dirty="0"/>
              <a:t>All Platforms</a:t>
            </a:r>
            <a:r>
              <a:rPr lang="en-US" dirty="0"/>
              <a:t>” and “</a:t>
            </a:r>
            <a:r>
              <a:rPr lang="en-US" b="1" dirty="0"/>
              <a:t>Web</a:t>
            </a:r>
            <a:r>
              <a:rPr lang="en-US" dirty="0"/>
              <a:t>” from the respective dropdowns as highlighted below. </a:t>
            </a:r>
          </a:p>
          <a:p>
            <a:r>
              <a:rPr lang="en-US" dirty="0"/>
              <a:t>Search for the </a:t>
            </a:r>
            <a:r>
              <a:rPr lang="en-US" b="1" dirty="0"/>
              <a:t>Model-View-Controller template</a:t>
            </a:r>
            <a:r>
              <a:rPr lang="en-US" dirty="0"/>
              <a:t>.</a:t>
            </a:r>
          </a:p>
          <a:p>
            <a:r>
              <a:rPr lang="en-US" dirty="0"/>
              <a:t>Select “</a:t>
            </a:r>
            <a:r>
              <a:rPr lang="en-US" b="1" dirty="0"/>
              <a:t>ASP.NET Core Web App (Model-View-Controller)</a:t>
            </a:r>
            <a:r>
              <a:rPr lang="en-US" dirty="0"/>
              <a:t>” as highlighted below and click on the “</a:t>
            </a:r>
            <a:r>
              <a:rPr lang="en-US" b="1" dirty="0"/>
              <a:t>Next</a:t>
            </a:r>
            <a:r>
              <a:rPr lang="en-US" dirty="0"/>
              <a:t>” button as shown in the image.</a:t>
            </a:r>
          </a:p>
        </p:txBody>
      </p:sp>
      <p:sp>
        <p:nvSpPr>
          <p:cNvPr id="3" name="Title 2"/>
          <p:cNvSpPr>
            <a:spLocks noGrp="1"/>
          </p:cNvSpPr>
          <p:nvPr>
            <p:ph type="title"/>
          </p:nvPr>
        </p:nvSpPr>
        <p:spPr/>
        <p:txBody>
          <a:bodyPr/>
          <a:lstStyle/>
          <a:p>
            <a:r>
              <a:rPr lang="en-US" dirty="0"/>
              <a:t>Creating a MVC Project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0895" y="863444"/>
            <a:ext cx="6769624" cy="3645182"/>
          </a:xfrm>
          <a:prstGeom prst="rect">
            <a:avLst/>
          </a:prstGeom>
        </p:spPr>
      </p:pic>
    </p:spTree>
    <p:extLst>
      <p:ext uri="{BB962C8B-B14F-4D97-AF65-F5344CB8AC3E}">
        <p14:creationId xmlns:p14="http://schemas.microsoft.com/office/powerpoint/2010/main" val="411604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5065509" cy="5590565"/>
          </a:xfrm>
        </p:spPr>
        <p:txBody>
          <a:bodyPr/>
          <a:lstStyle/>
          <a:p>
            <a:r>
              <a:rPr lang="en-US" dirty="0"/>
              <a:t>Once you click on the </a:t>
            </a:r>
            <a:r>
              <a:rPr lang="en-US" b="1" dirty="0"/>
              <a:t>Next</a:t>
            </a:r>
            <a:r>
              <a:rPr lang="en-US" dirty="0"/>
              <a:t> button, it will open the </a:t>
            </a:r>
            <a:r>
              <a:rPr lang="en-US" b="1" dirty="0"/>
              <a:t>Configure Your New Project</a:t>
            </a:r>
            <a:r>
              <a:rPr lang="en-US" dirty="0"/>
              <a:t> window. </a:t>
            </a:r>
          </a:p>
          <a:p>
            <a:r>
              <a:rPr lang="en-US" dirty="0"/>
              <a:t>Give an appropriate name for the project </a:t>
            </a:r>
            <a:r>
              <a:rPr lang="en-US" b="1" u="sng" dirty="0" err="1"/>
              <a:t>DotNetCoreDemo</a:t>
            </a:r>
            <a:r>
              <a:rPr lang="en-US" dirty="0"/>
              <a:t>, set the location where you want to create this project, and the solution name for the ASP.NET Core Web application. </a:t>
            </a:r>
          </a:p>
          <a:p>
            <a:r>
              <a:rPr lang="en-US" dirty="0"/>
              <a:t>And finally, click on the Next button as shown in the image.</a:t>
            </a:r>
          </a:p>
        </p:txBody>
      </p:sp>
      <p:sp>
        <p:nvSpPr>
          <p:cNvPr id="3" name="Title 2"/>
          <p:cNvSpPr>
            <a:spLocks noGrp="1"/>
          </p:cNvSpPr>
          <p:nvPr>
            <p:ph type="title"/>
          </p:nvPr>
        </p:nvSpPr>
        <p:spPr/>
        <p:txBody>
          <a:bodyPr/>
          <a:lstStyle/>
          <a:p>
            <a:r>
              <a:rPr lang="en-US" dirty="0">
                <a:solidFill>
                  <a:schemeClr val="tx1"/>
                </a:solidFill>
              </a:rPr>
              <a:t>Creating a MVC Project </a:t>
            </a:r>
            <a:r>
              <a:rPr lang="en-US" dirty="0"/>
              <a:t>Cont..</a:t>
            </a:r>
          </a:p>
        </p:txBody>
      </p:sp>
      <p:pic>
        <p:nvPicPr>
          <p:cNvPr id="7" name="Picture 6"/>
          <p:cNvPicPr>
            <a:picLocks noChangeAspect="1"/>
          </p:cNvPicPr>
          <p:nvPr/>
        </p:nvPicPr>
        <p:blipFill>
          <a:blip r:embed="rId2"/>
          <a:stretch>
            <a:fillRect/>
          </a:stretch>
        </p:blipFill>
        <p:spPr>
          <a:xfrm>
            <a:off x="5288800" y="954884"/>
            <a:ext cx="6648642" cy="3487493"/>
          </a:xfrm>
          <a:prstGeom prst="rect">
            <a:avLst/>
          </a:prstGeom>
          <a:solidFill>
            <a:schemeClr val="accent6"/>
          </a:solidFill>
          <a:ln w="19050">
            <a:solidFill>
              <a:schemeClr val="accent6"/>
            </a:solidFill>
          </a:ln>
        </p:spPr>
      </p:pic>
      <p:sp>
        <p:nvSpPr>
          <p:cNvPr id="8" name="Rectangle 7"/>
          <p:cNvSpPr/>
          <p:nvPr/>
        </p:nvSpPr>
        <p:spPr>
          <a:xfrm>
            <a:off x="11386171" y="4184755"/>
            <a:ext cx="449162" cy="164793"/>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408023" y="1684927"/>
            <a:ext cx="2690948" cy="144206"/>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408023" y="1989662"/>
            <a:ext cx="2690948" cy="13920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091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5065509" cy="5590565"/>
          </a:xfrm>
        </p:spPr>
        <p:txBody>
          <a:bodyPr/>
          <a:lstStyle/>
          <a:p>
            <a:r>
              <a:rPr lang="en-US" dirty="0"/>
              <a:t>Once you click on the </a:t>
            </a:r>
            <a:r>
              <a:rPr lang="en-US" b="1" dirty="0"/>
              <a:t>Next</a:t>
            </a:r>
            <a:r>
              <a:rPr lang="en-US" dirty="0"/>
              <a:t> button, it will open the following </a:t>
            </a:r>
            <a:r>
              <a:rPr lang="en-US" b="1" dirty="0"/>
              <a:t>Additional Information</a:t>
            </a:r>
            <a:r>
              <a:rPr lang="en-US" dirty="0"/>
              <a:t> window. </a:t>
            </a:r>
          </a:p>
          <a:p>
            <a:r>
              <a:rPr lang="en-US" dirty="0"/>
              <a:t>Here, you need to select “</a:t>
            </a:r>
            <a:r>
              <a:rPr lang="en-US" b="1" dirty="0"/>
              <a:t>Framework” – “.NET 8.0 (Long Term Support)</a:t>
            </a:r>
            <a:r>
              <a:rPr lang="en-US" dirty="0"/>
              <a:t>”, “</a:t>
            </a:r>
            <a:r>
              <a:rPr lang="en-US" b="1" dirty="0"/>
              <a:t>Authentication type” – “</a:t>
            </a:r>
            <a:r>
              <a:rPr lang="en-US" b="1" dirty="0">
                <a:solidFill>
                  <a:schemeClr val="accent6"/>
                </a:solidFill>
              </a:rPr>
              <a:t>None</a:t>
            </a:r>
            <a:r>
              <a:rPr lang="en-US" dirty="0"/>
              <a:t>”. </a:t>
            </a:r>
          </a:p>
          <a:p>
            <a:r>
              <a:rPr lang="en-US" dirty="0"/>
              <a:t>You also need to </a:t>
            </a:r>
            <a:r>
              <a:rPr lang="en-US" b="1" dirty="0">
                <a:solidFill>
                  <a:schemeClr val="accent6"/>
                </a:solidFill>
              </a:rPr>
              <a:t>uncheck</a:t>
            </a:r>
            <a:r>
              <a:rPr lang="en-US" dirty="0"/>
              <a:t> the </a:t>
            </a:r>
            <a:r>
              <a:rPr lang="en-US" b="1" dirty="0"/>
              <a:t>Configure for HTTPS</a:t>
            </a:r>
            <a:r>
              <a:rPr lang="en-US" dirty="0"/>
              <a:t> and </a:t>
            </a:r>
            <a:r>
              <a:rPr lang="en-US" b="1" dirty="0"/>
              <a:t>Do not use top-level statements</a:t>
            </a:r>
            <a:r>
              <a:rPr lang="en-US" dirty="0"/>
              <a:t> check boxes and finally click on the </a:t>
            </a:r>
            <a:r>
              <a:rPr lang="en-US" b="1" dirty="0"/>
              <a:t>Create</a:t>
            </a:r>
            <a:r>
              <a:rPr lang="en-US" dirty="0"/>
              <a:t> button as shown in the below image.</a:t>
            </a:r>
          </a:p>
        </p:txBody>
      </p:sp>
      <p:sp>
        <p:nvSpPr>
          <p:cNvPr id="3" name="Title 2"/>
          <p:cNvSpPr>
            <a:spLocks noGrp="1"/>
          </p:cNvSpPr>
          <p:nvPr>
            <p:ph type="title"/>
          </p:nvPr>
        </p:nvSpPr>
        <p:spPr/>
        <p:txBody>
          <a:bodyPr/>
          <a:lstStyle/>
          <a:p>
            <a:r>
              <a:rPr lang="en-US" dirty="0"/>
              <a:t>Creating a MVC Project Cont..</a:t>
            </a:r>
          </a:p>
        </p:txBody>
      </p:sp>
      <p:pic>
        <p:nvPicPr>
          <p:cNvPr id="8" name="Picture 7"/>
          <p:cNvPicPr>
            <a:picLocks noChangeAspect="1"/>
          </p:cNvPicPr>
          <p:nvPr/>
        </p:nvPicPr>
        <p:blipFill>
          <a:blip r:embed="rId2"/>
          <a:stretch>
            <a:fillRect/>
          </a:stretch>
        </p:blipFill>
        <p:spPr>
          <a:xfrm>
            <a:off x="5196689" y="863444"/>
            <a:ext cx="6862817" cy="3599837"/>
          </a:xfrm>
          <a:prstGeom prst="rect">
            <a:avLst/>
          </a:prstGeom>
          <a:solidFill>
            <a:schemeClr val="accent6"/>
          </a:solidFill>
          <a:ln w="19050">
            <a:solidFill>
              <a:schemeClr val="accent6"/>
            </a:solidFill>
          </a:ln>
        </p:spPr>
      </p:pic>
      <p:sp>
        <p:nvSpPr>
          <p:cNvPr id="10" name="Rectangle 9"/>
          <p:cNvSpPr/>
          <p:nvPr/>
        </p:nvSpPr>
        <p:spPr>
          <a:xfrm>
            <a:off x="5293477" y="2075989"/>
            <a:ext cx="894297" cy="130628"/>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293477" y="2935271"/>
            <a:ext cx="1256038" cy="13900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1460147" y="4189159"/>
            <a:ext cx="512466" cy="20096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851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5065509" cy="5590565"/>
          </a:xfrm>
        </p:spPr>
        <p:txBody>
          <a:bodyPr/>
          <a:lstStyle/>
          <a:p>
            <a:r>
              <a:rPr lang="en-US" dirty="0"/>
              <a:t>Once you click on the </a:t>
            </a:r>
            <a:r>
              <a:rPr lang="en-US" b="1" dirty="0"/>
              <a:t>Create</a:t>
            </a:r>
            <a:r>
              <a:rPr lang="en-US" dirty="0"/>
              <a:t> Button, the </a:t>
            </a:r>
            <a:r>
              <a:rPr lang="en-US" b="1" dirty="0"/>
              <a:t>project is going to be created with the Model-View-Controller template </a:t>
            </a:r>
            <a:r>
              <a:rPr lang="en-US" dirty="0"/>
              <a:t>with the following folder and file structure.</a:t>
            </a:r>
          </a:p>
        </p:txBody>
      </p:sp>
      <p:sp>
        <p:nvSpPr>
          <p:cNvPr id="3" name="Title 2"/>
          <p:cNvSpPr>
            <a:spLocks noGrp="1"/>
          </p:cNvSpPr>
          <p:nvPr>
            <p:ph type="title"/>
          </p:nvPr>
        </p:nvSpPr>
        <p:spPr/>
        <p:txBody>
          <a:bodyPr/>
          <a:lstStyle/>
          <a:p>
            <a:r>
              <a:rPr lang="en-US" dirty="0">
                <a:solidFill>
                  <a:schemeClr val="tx1"/>
                </a:solidFill>
              </a:rPr>
              <a:t>Creating a MVC Project </a:t>
            </a:r>
            <a:r>
              <a:rPr lang="en-US" dirty="0"/>
              <a:t>Cont..</a:t>
            </a:r>
          </a:p>
        </p:txBody>
      </p:sp>
      <p:pic>
        <p:nvPicPr>
          <p:cNvPr id="5" name="Picture 4"/>
          <p:cNvPicPr>
            <a:picLocks noChangeAspect="1"/>
          </p:cNvPicPr>
          <p:nvPr/>
        </p:nvPicPr>
        <p:blipFill rotWithShape="1">
          <a:blip r:embed="rId2"/>
          <a:srcRect b="5746"/>
          <a:stretch/>
        </p:blipFill>
        <p:spPr>
          <a:xfrm>
            <a:off x="5196689" y="863444"/>
            <a:ext cx="6878443" cy="3646800"/>
          </a:xfrm>
          <a:prstGeom prst="rect">
            <a:avLst/>
          </a:prstGeom>
          <a:ln w="28575">
            <a:solidFill>
              <a:schemeClr val="accent6"/>
            </a:solidFill>
          </a:ln>
        </p:spPr>
      </p:pic>
      <p:pic>
        <p:nvPicPr>
          <p:cNvPr id="4" name="Picture 3"/>
          <p:cNvPicPr>
            <a:picLocks noChangeAspect="1"/>
          </p:cNvPicPr>
          <p:nvPr/>
        </p:nvPicPr>
        <p:blipFill>
          <a:blip r:embed="rId3"/>
          <a:stretch>
            <a:fillRect/>
          </a:stretch>
        </p:blipFill>
        <p:spPr>
          <a:xfrm>
            <a:off x="490341" y="2639219"/>
            <a:ext cx="3576834" cy="33222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4617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8060319" cy="5590565"/>
          </a:xfrm>
        </p:spPr>
        <p:txBody>
          <a:bodyPr/>
          <a:lstStyle/>
          <a:p>
            <a:r>
              <a:rPr lang="en-GB" sz="2000" b="1" dirty="0"/>
              <a:t>Dependencies</a:t>
            </a:r>
            <a:r>
              <a:rPr lang="en-GB" sz="2000" dirty="0"/>
              <a:t> is the place where the necessary </a:t>
            </a:r>
            <a:r>
              <a:rPr lang="en-GB" sz="2000" dirty="0" err="1"/>
              <a:t>dll’s</a:t>
            </a:r>
            <a:r>
              <a:rPr lang="en-GB" sz="2000" dirty="0"/>
              <a:t> for the application are stored.</a:t>
            </a:r>
          </a:p>
          <a:p>
            <a:r>
              <a:rPr lang="en-GB" sz="2000" dirty="0"/>
              <a:t>Under the </a:t>
            </a:r>
            <a:r>
              <a:rPr lang="en-GB" sz="2000" b="1" dirty="0"/>
              <a:t>Properties</a:t>
            </a:r>
            <a:r>
              <a:rPr lang="en-GB" sz="2000" dirty="0"/>
              <a:t> menu, you will see a file called </a:t>
            </a:r>
            <a:r>
              <a:rPr lang="en-GB" sz="2000" b="1" dirty="0" err="1"/>
              <a:t>launchSettings.json</a:t>
            </a:r>
            <a:r>
              <a:rPr lang="en-GB" sz="2000" dirty="0"/>
              <a:t> which describes how a project can be launched. </a:t>
            </a:r>
          </a:p>
          <a:p>
            <a:pPr lvl="1"/>
            <a:r>
              <a:rPr lang="en-GB" dirty="0"/>
              <a:t>It describes the command to run, whether the browser should be opened, which environment variables should be set, and so on.</a:t>
            </a:r>
          </a:p>
          <a:p>
            <a:r>
              <a:rPr lang="en-GB" sz="2000" dirty="0"/>
              <a:t>Static content is hosted in the </a:t>
            </a:r>
            <a:r>
              <a:rPr lang="en-GB" sz="2000" b="1" dirty="0" err="1"/>
              <a:t>wwwroot</a:t>
            </a:r>
            <a:r>
              <a:rPr lang="en-GB" sz="2000" dirty="0"/>
              <a:t> folder. The content such as CSS, </a:t>
            </a:r>
            <a:r>
              <a:rPr lang="en-GB" sz="2000" dirty="0" err="1"/>
              <a:t>Javascript</a:t>
            </a:r>
            <a:r>
              <a:rPr lang="en-GB" sz="2000" dirty="0"/>
              <a:t> files and Bootstrap, </a:t>
            </a:r>
            <a:r>
              <a:rPr lang="en-GB" sz="2000" dirty="0" err="1"/>
              <a:t>jquery</a:t>
            </a:r>
            <a:r>
              <a:rPr lang="en-GB" sz="2000" dirty="0"/>
              <a:t> libraries need to be included here.</a:t>
            </a:r>
          </a:p>
          <a:p>
            <a:r>
              <a:rPr lang="en-GB" sz="2000" b="1" dirty="0"/>
              <a:t>Controller</a:t>
            </a:r>
            <a:r>
              <a:rPr lang="en-GB" sz="2000" dirty="0"/>
              <a:t>, </a:t>
            </a:r>
            <a:r>
              <a:rPr lang="en-GB" sz="2000" b="1" dirty="0"/>
              <a:t>Models</a:t>
            </a:r>
            <a:r>
              <a:rPr lang="en-GB" sz="2000" dirty="0"/>
              <a:t> and </a:t>
            </a:r>
            <a:r>
              <a:rPr lang="en-GB" sz="2000" b="1" dirty="0"/>
              <a:t>Views</a:t>
            </a:r>
            <a:r>
              <a:rPr lang="en-GB" sz="2000" dirty="0"/>
              <a:t> folders are automatically created as we chose </a:t>
            </a:r>
            <a:r>
              <a:rPr lang="en-GB" sz="2000" i="1" dirty="0"/>
              <a:t>Web Application (Model-View-Controller).</a:t>
            </a:r>
          </a:p>
          <a:p>
            <a:r>
              <a:rPr lang="en-GB" sz="2000" b="1" dirty="0" err="1"/>
              <a:t>appsettings.json</a:t>
            </a:r>
            <a:r>
              <a:rPr lang="en-GB" sz="2000" dirty="0"/>
              <a:t> is used to store information such as </a:t>
            </a:r>
            <a:r>
              <a:rPr lang="en-GB" sz="2000" b="1" dirty="0"/>
              <a:t>connection strings or application specific settings </a:t>
            </a:r>
            <a:r>
              <a:rPr lang="en-GB" sz="2000" dirty="0"/>
              <a:t>and these are stored in the JSON format as the file extension suggests.</a:t>
            </a:r>
          </a:p>
          <a:p>
            <a:r>
              <a:rPr lang="en-GB" sz="2000" b="1" dirty="0" err="1"/>
              <a:t>Program.cs</a:t>
            </a:r>
            <a:r>
              <a:rPr lang="en-GB" sz="2000" dirty="0"/>
              <a:t> file in ASP.NET Core MVC application is an entry point of an application. It contains logic to start the server and listen for the requests and also configure the application</a:t>
            </a:r>
            <a:r>
              <a:rPr lang="en-GB" sz="2100" dirty="0"/>
              <a:t>.</a:t>
            </a:r>
            <a:endParaRPr lang="en-IN" sz="2100" dirty="0"/>
          </a:p>
        </p:txBody>
      </p:sp>
      <p:sp>
        <p:nvSpPr>
          <p:cNvPr id="3" name="Title 2"/>
          <p:cNvSpPr>
            <a:spLocks noGrp="1"/>
          </p:cNvSpPr>
          <p:nvPr>
            <p:ph type="title"/>
          </p:nvPr>
        </p:nvSpPr>
        <p:spPr/>
        <p:txBody>
          <a:bodyPr/>
          <a:lstStyle/>
          <a:p>
            <a:r>
              <a:rPr lang="en-IN" dirty="0"/>
              <a:t>MVC Project Structure </a:t>
            </a:r>
          </a:p>
        </p:txBody>
      </p:sp>
      <p:pic>
        <p:nvPicPr>
          <p:cNvPr id="4" name="Picture 3"/>
          <p:cNvPicPr>
            <a:picLocks noChangeAspect="1"/>
          </p:cNvPicPr>
          <p:nvPr/>
        </p:nvPicPr>
        <p:blipFill>
          <a:blip r:embed="rId2"/>
          <a:stretch>
            <a:fillRect/>
          </a:stretch>
        </p:blipFill>
        <p:spPr>
          <a:xfrm>
            <a:off x="8415141" y="1643392"/>
            <a:ext cx="3576834" cy="33222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8867775" y="2022984"/>
            <a:ext cx="1847850" cy="34290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8867775" y="2413022"/>
            <a:ext cx="1847850" cy="34290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8867775" y="2802266"/>
            <a:ext cx="1847850" cy="34290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8867775" y="3189616"/>
            <a:ext cx="1847850" cy="100568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8867774" y="4237551"/>
            <a:ext cx="2047875" cy="34827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8867774" y="4626063"/>
            <a:ext cx="2047875" cy="34827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4255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MVC Architecture</a:t>
            </a:r>
          </a:p>
        </p:txBody>
      </p:sp>
      <p:sp>
        <p:nvSpPr>
          <p:cNvPr id="5" name="Text Placeholder 4"/>
          <p:cNvSpPr>
            <a:spLocks noGrp="1"/>
          </p:cNvSpPr>
          <p:nvPr>
            <p:ph type="body" idx="1"/>
          </p:nvPr>
        </p:nvSpPr>
        <p:spPr/>
        <p:txBody>
          <a:bodyPr/>
          <a:lstStyle/>
          <a:p>
            <a:r>
              <a:rPr lang="en-US" dirty="0"/>
              <a:t>Section – 2.2</a:t>
            </a:r>
          </a:p>
        </p:txBody>
      </p:sp>
      <p:sp>
        <p:nvSpPr>
          <p:cNvPr id="2" name="Rounded Rectangle 1"/>
          <p:cNvSpPr/>
          <p:nvPr/>
        </p:nvSpPr>
        <p:spPr>
          <a:xfrm>
            <a:off x="958598" y="3277354"/>
            <a:ext cx="1455220" cy="380245"/>
          </a:xfrm>
          <a:prstGeom prst="roundRect">
            <a:avLst/>
          </a:prstGeom>
          <a:solidFill>
            <a:schemeClr val="tx2">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Model</a:t>
            </a:r>
          </a:p>
        </p:txBody>
      </p:sp>
      <p:sp>
        <p:nvSpPr>
          <p:cNvPr id="6" name="Rounded Rectangle 5"/>
          <p:cNvSpPr/>
          <p:nvPr/>
        </p:nvSpPr>
        <p:spPr>
          <a:xfrm>
            <a:off x="2707111" y="3277354"/>
            <a:ext cx="1455220" cy="380245"/>
          </a:xfrm>
          <a:prstGeom prst="roundRect">
            <a:avLst/>
          </a:prstGeom>
          <a:solidFill>
            <a:schemeClr val="accent3">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View</a:t>
            </a:r>
          </a:p>
        </p:txBody>
      </p:sp>
      <p:sp>
        <p:nvSpPr>
          <p:cNvPr id="7" name="Rounded Rectangle 6"/>
          <p:cNvSpPr/>
          <p:nvPr/>
        </p:nvSpPr>
        <p:spPr>
          <a:xfrm>
            <a:off x="4455624" y="3277354"/>
            <a:ext cx="1455220" cy="380245"/>
          </a:xfrm>
          <a:prstGeom prst="roundRect">
            <a:avLst/>
          </a:prstGeom>
          <a:solidFill>
            <a:schemeClr val="accent6">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Controller </a:t>
            </a:r>
          </a:p>
        </p:txBody>
      </p:sp>
    </p:spTree>
    <p:extLst>
      <p:ext uri="{BB962C8B-B14F-4D97-AF65-F5344CB8AC3E}">
        <p14:creationId xmlns:p14="http://schemas.microsoft.com/office/powerpoint/2010/main" val="2306054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MVC stands for </a:t>
            </a:r>
            <a:r>
              <a:rPr lang="en-US" b="1" dirty="0"/>
              <a:t>Model View and Controller</a:t>
            </a:r>
            <a:r>
              <a:rPr lang="en-US" dirty="0"/>
              <a:t>.</a:t>
            </a:r>
          </a:p>
          <a:p>
            <a:r>
              <a:rPr lang="en-US" dirty="0"/>
              <a:t>It is an </a:t>
            </a:r>
            <a:r>
              <a:rPr lang="en-US" b="1" dirty="0"/>
              <a:t>architectural design pattern </a:t>
            </a:r>
            <a:r>
              <a:rPr lang="en-US" dirty="0"/>
              <a:t>that means this design pattern is used at the architecture level of an application.</a:t>
            </a:r>
          </a:p>
          <a:p>
            <a:r>
              <a:rPr lang="en-US" dirty="0"/>
              <a:t>When we want to design an application, first we think about the architecture of application, and MVC plays an important role in the architecture.</a:t>
            </a:r>
          </a:p>
          <a:p>
            <a:r>
              <a:rPr lang="en-GB" dirty="0"/>
              <a:t>MVC is a powerful and elegant means of separating concerns within an application.</a:t>
            </a:r>
            <a:endParaRPr lang="en-US" dirty="0"/>
          </a:p>
          <a:p>
            <a:r>
              <a:rPr lang="en-US" dirty="0"/>
              <a:t>So, the point is </a:t>
            </a:r>
            <a:r>
              <a:rPr lang="en-US" b="1" dirty="0">
                <a:solidFill>
                  <a:schemeClr val="accent6"/>
                </a:solidFill>
              </a:rPr>
              <a:t>MVC is not a programming language, MVC is not a Framework, it is a design pattern</a:t>
            </a:r>
            <a:r>
              <a:rPr lang="en-US" dirty="0"/>
              <a:t>.</a:t>
            </a:r>
          </a:p>
          <a:p>
            <a:r>
              <a:rPr lang="en-US" dirty="0"/>
              <a:t>MVC Design Pattern is basically used to </a:t>
            </a:r>
            <a:r>
              <a:rPr lang="en-US" b="1" dirty="0"/>
              <a:t>develop interactive applications</a:t>
            </a:r>
            <a:r>
              <a:rPr lang="en-US" dirty="0"/>
              <a:t>.</a:t>
            </a:r>
          </a:p>
          <a:p>
            <a:r>
              <a:rPr lang="en-GB" dirty="0"/>
              <a:t>Each of these layers has very specific set of responsibility.</a:t>
            </a:r>
          </a:p>
          <a:p>
            <a:pPr lvl="1"/>
            <a:r>
              <a:rPr lang="en-GB" dirty="0"/>
              <a:t>The Model layer contains the data. </a:t>
            </a:r>
          </a:p>
          <a:p>
            <a:pPr lvl="1"/>
            <a:r>
              <a:rPr lang="en-GB" dirty="0"/>
              <a:t>The View renders the Model to the user and handles user interactions. </a:t>
            </a:r>
          </a:p>
          <a:p>
            <a:pPr lvl="1"/>
            <a:r>
              <a:rPr lang="en-GB" dirty="0"/>
              <a:t>The View passes the user interactions to the Controller, which in turn builds the model and update the View.</a:t>
            </a:r>
            <a:endParaRPr lang="en-US" dirty="0"/>
          </a:p>
        </p:txBody>
      </p:sp>
      <p:sp>
        <p:nvSpPr>
          <p:cNvPr id="3" name="Title 2"/>
          <p:cNvSpPr>
            <a:spLocks noGrp="1"/>
          </p:cNvSpPr>
          <p:nvPr>
            <p:ph type="title"/>
          </p:nvPr>
        </p:nvSpPr>
        <p:spPr/>
        <p:txBody>
          <a:bodyPr/>
          <a:lstStyle/>
          <a:p>
            <a:r>
              <a:rPr lang="en-US" dirty="0"/>
              <a:t>MVC Architecture </a:t>
            </a:r>
          </a:p>
        </p:txBody>
      </p:sp>
    </p:spTree>
    <p:extLst>
      <p:ext uri="{BB962C8B-B14F-4D97-AF65-F5344CB8AC3E}">
        <p14:creationId xmlns:p14="http://schemas.microsoft.com/office/powerpoint/2010/main" val="164431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MVC Architecture Pattern Cont..</a:t>
            </a:r>
            <a:endParaRPr lang="en-IN" dirty="0"/>
          </a:p>
        </p:txBody>
      </p:sp>
      <p:pic>
        <p:nvPicPr>
          <p:cNvPr id="5" name="Picture 4"/>
          <p:cNvPicPr preferRelativeResize="0">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4503" t="2289" r="2237" b="2751"/>
          <a:stretch/>
        </p:blipFill>
        <p:spPr>
          <a:xfrm>
            <a:off x="244837" y="1229073"/>
            <a:ext cx="6205124" cy="4201624"/>
          </a:xfrm>
          <a:prstGeom prst="rect">
            <a:avLst/>
          </a:prstGeom>
        </p:spPr>
      </p:pic>
      <p:sp>
        <p:nvSpPr>
          <p:cNvPr id="10" name="Round Diagonal Corner Rectangle 9"/>
          <p:cNvSpPr/>
          <p:nvPr/>
        </p:nvSpPr>
        <p:spPr>
          <a:xfrm>
            <a:off x="6616338" y="1378462"/>
            <a:ext cx="5369632" cy="4166931"/>
          </a:xfrm>
          <a:prstGeom prst="round2Diag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en-GB" sz="2200" dirty="0">
                <a:solidFill>
                  <a:schemeClr val="tx1"/>
                </a:solidFill>
              </a:rPr>
              <a:t>The Separation of concerns philosophy states that </a:t>
            </a:r>
            <a:r>
              <a:rPr lang="en-GB" sz="2200" b="1" dirty="0">
                <a:solidFill>
                  <a:schemeClr val="tx1"/>
                </a:solidFill>
              </a:rPr>
              <a:t>each component of the application is responsible for only one thing</a:t>
            </a:r>
            <a:r>
              <a:rPr lang="en-GB" sz="2200" dirty="0">
                <a:solidFill>
                  <a:schemeClr val="tx1"/>
                </a:solidFill>
              </a:rPr>
              <a:t>. </a:t>
            </a:r>
          </a:p>
          <a:p>
            <a:pPr marL="285750" indent="-285750" algn="just">
              <a:buFont typeface="Wingdings" panose="05000000000000000000" pitchFamily="2" charset="2"/>
              <a:buChar char="ü"/>
            </a:pPr>
            <a:r>
              <a:rPr lang="en-GB" sz="2200" dirty="0">
                <a:solidFill>
                  <a:schemeClr val="tx1"/>
                </a:solidFill>
              </a:rPr>
              <a:t>They </a:t>
            </a:r>
            <a:r>
              <a:rPr lang="en-GB" sz="2200" b="1" dirty="0">
                <a:solidFill>
                  <a:schemeClr val="tx1"/>
                </a:solidFill>
              </a:rPr>
              <a:t>should do not depend upon any other component</a:t>
            </a:r>
            <a:r>
              <a:rPr lang="en-GB" sz="2200" dirty="0">
                <a:solidFill>
                  <a:schemeClr val="tx1"/>
                </a:solidFill>
              </a:rPr>
              <a:t> as much as possible. </a:t>
            </a:r>
          </a:p>
          <a:p>
            <a:pPr marL="285750" indent="-285750" algn="just">
              <a:buFont typeface="Wingdings" panose="05000000000000000000" pitchFamily="2" charset="2"/>
              <a:buChar char="ü"/>
            </a:pPr>
            <a:r>
              <a:rPr lang="en-GB" sz="2200" dirty="0">
                <a:solidFill>
                  <a:schemeClr val="tx1"/>
                </a:solidFill>
              </a:rPr>
              <a:t>In other words, the </a:t>
            </a:r>
            <a:r>
              <a:rPr lang="en-GB" sz="2200" b="1" dirty="0">
                <a:solidFill>
                  <a:schemeClr val="tx1"/>
                </a:solidFill>
              </a:rPr>
              <a:t>components should be loosely coupled with other</a:t>
            </a:r>
            <a:r>
              <a:rPr lang="en-GB" sz="2200" dirty="0">
                <a:solidFill>
                  <a:schemeClr val="tx1"/>
                </a:solidFill>
              </a:rPr>
              <a:t>. </a:t>
            </a:r>
          </a:p>
          <a:p>
            <a:pPr marL="285750" indent="-285750" algn="just">
              <a:buFont typeface="Wingdings" panose="05000000000000000000" pitchFamily="2" charset="2"/>
              <a:buChar char="ü"/>
            </a:pPr>
            <a:r>
              <a:rPr lang="en-GB" sz="2200" dirty="0">
                <a:solidFill>
                  <a:schemeClr val="tx1"/>
                </a:solidFill>
              </a:rPr>
              <a:t>The application built using such a concept is </a:t>
            </a:r>
            <a:r>
              <a:rPr lang="en-GB" sz="2200" b="1" dirty="0">
                <a:solidFill>
                  <a:schemeClr val="tx1"/>
                </a:solidFill>
              </a:rPr>
              <a:t>easily testable, maintainable and extensible</a:t>
            </a:r>
            <a:r>
              <a:rPr lang="en-GB" sz="2200" dirty="0">
                <a:solidFill>
                  <a:schemeClr val="tx1"/>
                </a:solidFill>
              </a:rPr>
              <a:t>.</a:t>
            </a:r>
          </a:p>
        </p:txBody>
      </p:sp>
      <p:sp>
        <p:nvSpPr>
          <p:cNvPr id="11" name="Rounded Rectangle 5">
            <a:extLst>
              <a:ext uri="{FF2B5EF4-FFF2-40B4-BE49-F238E27FC236}">
                <a16:creationId xmlns:a16="http://schemas.microsoft.com/office/drawing/2014/main" id="{1A3C4AD4-AE2C-BB37-D8F4-E2CF8B009D71}"/>
              </a:ext>
            </a:extLst>
          </p:cNvPr>
          <p:cNvSpPr/>
          <p:nvPr/>
        </p:nvSpPr>
        <p:spPr>
          <a:xfrm>
            <a:off x="7078848" y="1171398"/>
            <a:ext cx="2605926" cy="414128"/>
          </a:xfrm>
          <a:prstGeom prst="roundRect">
            <a:avLst>
              <a:gd name="adj" fmla="val 13506"/>
            </a:avLst>
          </a:prstGeom>
          <a:solidFill>
            <a:schemeClr val="tx2"/>
          </a:solidFill>
          <a:ln>
            <a:noFill/>
          </a:ln>
          <a:effectLst>
            <a:outerShdw blurRad="177800" sx="102000" sy="102000" algn="c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j-lt"/>
              </a:rPr>
              <a:t>Separation of concerns  </a:t>
            </a:r>
          </a:p>
        </p:txBody>
      </p:sp>
    </p:spTree>
    <p:extLst>
      <p:ext uri="{BB962C8B-B14F-4D97-AF65-F5344CB8AC3E}">
        <p14:creationId xmlns:p14="http://schemas.microsoft.com/office/powerpoint/2010/main" val="304479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MVC Architecture </a:t>
            </a:r>
          </a:p>
        </p:txBody>
      </p:sp>
      <p:sp>
        <p:nvSpPr>
          <p:cNvPr id="4" name="Rounded Rectangle 3"/>
          <p:cNvSpPr/>
          <p:nvPr/>
        </p:nvSpPr>
        <p:spPr>
          <a:xfrm>
            <a:off x="7951327" y="1901227"/>
            <a:ext cx="1982709" cy="1213164"/>
          </a:xfrm>
          <a:prstGeom prst="roundRect">
            <a:avLst/>
          </a:prstGeom>
          <a:solidFill>
            <a:schemeClr val="tx2">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Model</a:t>
            </a:r>
          </a:p>
        </p:txBody>
      </p:sp>
      <p:sp>
        <p:nvSpPr>
          <p:cNvPr id="5" name="Rounded Rectangle 4"/>
          <p:cNvSpPr/>
          <p:nvPr/>
        </p:nvSpPr>
        <p:spPr>
          <a:xfrm>
            <a:off x="2100403" y="1901227"/>
            <a:ext cx="1982709" cy="1213164"/>
          </a:xfrm>
          <a:prstGeom prst="roundRect">
            <a:avLst/>
          </a:prstGeom>
          <a:solidFill>
            <a:schemeClr val="accent3">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View</a:t>
            </a:r>
          </a:p>
        </p:txBody>
      </p:sp>
      <p:sp>
        <p:nvSpPr>
          <p:cNvPr id="6" name="Rounded Rectangle 5"/>
          <p:cNvSpPr/>
          <p:nvPr/>
        </p:nvSpPr>
        <p:spPr>
          <a:xfrm>
            <a:off x="5025865" y="1901227"/>
            <a:ext cx="1982709" cy="1213164"/>
          </a:xfrm>
          <a:prstGeom prst="roundRect">
            <a:avLst/>
          </a:prstGeom>
          <a:solidFill>
            <a:schemeClr val="accent6">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Controller </a:t>
            </a:r>
          </a:p>
        </p:txBody>
      </p:sp>
      <p:sp>
        <p:nvSpPr>
          <p:cNvPr id="7" name="Rounded Rectangle 6"/>
          <p:cNvSpPr/>
          <p:nvPr/>
        </p:nvSpPr>
        <p:spPr>
          <a:xfrm>
            <a:off x="3400769" y="876175"/>
            <a:ext cx="5232903" cy="55226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URL: </a:t>
            </a:r>
            <a:r>
              <a:rPr lang="en-US" sz="2400" b="1" dirty="0">
                <a:solidFill>
                  <a:schemeClr val="accent6"/>
                </a:solidFill>
              </a:rPr>
              <a:t>https://darshan.ac.in/</a:t>
            </a:r>
            <a:r>
              <a:rPr lang="en-US" sz="2400" b="1" dirty="0">
                <a:solidFill>
                  <a:schemeClr val="tx2"/>
                </a:solidFill>
              </a:rPr>
              <a:t>how-to-apply</a:t>
            </a:r>
          </a:p>
        </p:txBody>
      </p:sp>
      <p:cxnSp>
        <p:nvCxnSpPr>
          <p:cNvPr id="9" name="Straight Arrow Connector 8"/>
          <p:cNvCxnSpPr>
            <a:stCxn id="6" idx="3"/>
            <a:endCxn id="4" idx="1"/>
          </p:cNvCxnSpPr>
          <p:nvPr/>
        </p:nvCxnSpPr>
        <p:spPr>
          <a:xfrm>
            <a:off x="7008574" y="2507809"/>
            <a:ext cx="9427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1"/>
            <a:endCxn id="5" idx="3"/>
          </p:cNvCxnSpPr>
          <p:nvPr/>
        </p:nvCxnSpPr>
        <p:spPr>
          <a:xfrm flipH="1">
            <a:off x="4083112" y="2507809"/>
            <a:ext cx="9427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2100403" y="3429753"/>
            <a:ext cx="1982709" cy="1213164"/>
          </a:xfrm>
          <a:prstGeom prst="roundRect">
            <a:avLst/>
          </a:prstGeom>
          <a:solidFill>
            <a:srgbClr val="FA606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Router</a:t>
            </a:r>
          </a:p>
        </p:txBody>
      </p:sp>
      <p:sp>
        <p:nvSpPr>
          <p:cNvPr id="13" name="Round Diagonal Corner Rectangle 12"/>
          <p:cNvSpPr/>
          <p:nvPr/>
        </p:nvSpPr>
        <p:spPr>
          <a:xfrm>
            <a:off x="5092555" y="3524813"/>
            <a:ext cx="4908171" cy="1023043"/>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en-US" b="1" dirty="0">
                <a:solidFill>
                  <a:schemeClr val="accent6"/>
                </a:solidFill>
              </a:rPr>
              <a:t>Selects the right controller to handle a request</a:t>
            </a:r>
            <a:r>
              <a:rPr lang="en-US" dirty="0">
                <a:solidFill>
                  <a:schemeClr val="tx1"/>
                </a:solidFill>
              </a:rPr>
              <a:t>.</a:t>
            </a:r>
          </a:p>
          <a:p>
            <a:pPr marL="285750" indent="-285750">
              <a:buFont typeface="Wingdings" panose="05000000000000000000" pitchFamily="2" charset="2"/>
              <a:buChar char="ü"/>
            </a:pPr>
            <a:r>
              <a:rPr lang="en-US" b="1" dirty="0">
                <a:solidFill>
                  <a:schemeClr val="tx2"/>
                </a:solidFill>
              </a:rPr>
              <a:t>how-to-apply | </a:t>
            </a:r>
            <a:r>
              <a:rPr lang="en-US" dirty="0">
                <a:solidFill>
                  <a:schemeClr val="tx1"/>
                </a:solidFill>
              </a:rPr>
              <a:t>Action method of particular controller will be called.</a:t>
            </a:r>
          </a:p>
        </p:txBody>
      </p:sp>
      <p:cxnSp>
        <p:nvCxnSpPr>
          <p:cNvPr id="14" name="Straight Arrow Connector 13"/>
          <p:cNvCxnSpPr/>
          <p:nvPr/>
        </p:nvCxnSpPr>
        <p:spPr>
          <a:xfrm>
            <a:off x="4083112" y="4036335"/>
            <a:ext cx="9427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5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view is a file with a “</a:t>
            </a:r>
            <a:r>
              <a:rPr lang="en-US" b="1" dirty="0"/>
              <a:t>.</a:t>
            </a:r>
            <a:r>
              <a:rPr lang="en-US" b="1" dirty="0" err="1"/>
              <a:t>cshtml</a:t>
            </a:r>
            <a:r>
              <a:rPr lang="en-US" dirty="0"/>
              <a:t>” (for C# language) extension.</a:t>
            </a:r>
          </a:p>
          <a:p>
            <a:r>
              <a:rPr lang="en-US" dirty="0"/>
              <a:t>The meaning of </a:t>
            </a:r>
            <a:r>
              <a:rPr lang="en-US" b="1" dirty="0" err="1"/>
              <a:t>cshtml</a:t>
            </a:r>
            <a:r>
              <a:rPr lang="en-US" b="1" dirty="0"/>
              <a:t> = CS (C Sharp) + HTML</a:t>
            </a:r>
          </a:p>
          <a:p>
            <a:r>
              <a:rPr lang="en-US" dirty="0"/>
              <a:t>The Views in ASP.NET Core MVC are </a:t>
            </a:r>
            <a:r>
              <a:rPr lang="en-US" b="1" dirty="0"/>
              <a:t>HTML templates with embedded Razor markup which generate content that sends to the client</a:t>
            </a:r>
            <a:r>
              <a:rPr lang="en-US" dirty="0"/>
              <a:t>.</a:t>
            </a:r>
          </a:p>
          <a:p>
            <a:r>
              <a:rPr lang="en-US" dirty="0"/>
              <a:t>That means the view is a combination of programming language (C#) and HTML (Hypertext Mark-up Language).</a:t>
            </a:r>
          </a:p>
          <a:p>
            <a:r>
              <a:rPr lang="en-US" dirty="0"/>
              <a:t>The Views in ASP.NET Core MVC Application are </a:t>
            </a:r>
            <a:r>
              <a:rPr lang="en-US" b="1" dirty="0"/>
              <a:t>generally returned from the Controller Action Method</a:t>
            </a:r>
            <a:r>
              <a:rPr lang="en-US" dirty="0"/>
              <a:t>.</a:t>
            </a:r>
          </a:p>
          <a:p>
            <a:r>
              <a:rPr lang="en-US" dirty="0"/>
              <a:t>It is </a:t>
            </a:r>
            <a:r>
              <a:rPr lang="en-US" b="1" dirty="0"/>
              <a:t>responsible for UI </a:t>
            </a:r>
            <a:r>
              <a:rPr lang="en-US" dirty="0"/>
              <a:t>i.e. application data presentation.</a:t>
            </a:r>
          </a:p>
          <a:p>
            <a:r>
              <a:rPr lang="en-US" dirty="0"/>
              <a:t>That means we display information about the website on the browser using the views only. </a:t>
            </a:r>
          </a:p>
          <a:p>
            <a:r>
              <a:rPr lang="en-US" dirty="0"/>
              <a:t>A user generally performs all the actions on a view such as a button click, navigation, list, and other UI elements etc.</a:t>
            </a:r>
          </a:p>
        </p:txBody>
      </p:sp>
      <p:sp>
        <p:nvSpPr>
          <p:cNvPr id="3" name="Title 2"/>
          <p:cNvSpPr>
            <a:spLocks noGrp="1"/>
          </p:cNvSpPr>
          <p:nvPr>
            <p:ph type="title"/>
          </p:nvPr>
        </p:nvSpPr>
        <p:spPr/>
        <p:txBody>
          <a:bodyPr/>
          <a:lstStyle/>
          <a:p>
            <a:r>
              <a:rPr lang="en-US" dirty="0"/>
              <a:t>View(s)</a:t>
            </a:r>
          </a:p>
        </p:txBody>
      </p:sp>
    </p:spTree>
    <p:extLst>
      <p:ext uri="{BB962C8B-B14F-4D97-AF65-F5344CB8AC3E}">
        <p14:creationId xmlns:p14="http://schemas.microsoft.com/office/powerpoint/2010/main" val="418762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3979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2" y="731706"/>
            <a:ext cx="6126480" cy="4154984"/>
          </a:xfrm>
          <a:prstGeom prst="rect">
            <a:avLst/>
          </a:prstGeom>
          <a:noFill/>
        </p:spPr>
        <p:txBody>
          <a:bodyPr wrap="square" rtlCol="0">
            <a:spAutoFit/>
          </a:bodyPr>
          <a:lstStyle/>
          <a:p>
            <a:r>
              <a:rPr lang="en-US" sz="2400" b="1" dirty="0"/>
              <a:t>Outline</a:t>
            </a:r>
          </a:p>
          <a:p>
            <a:pPr marL="742950" lvl="1" indent="-285750">
              <a:lnSpc>
                <a:spcPct val="150000"/>
              </a:lnSpc>
              <a:buFont typeface="Arial" panose="020B0604020202020204" pitchFamily="34" charset="0"/>
              <a:buChar char="•"/>
            </a:pPr>
            <a:r>
              <a:rPr lang="en-US" dirty="0">
                <a:solidFill>
                  <a:schemeClr val="bg1">
                    <a:lumMod val="50000"/>
                  </a:schemeClr>
                </a:solidFill>
              </a:rPr>
              <a:t>Introduction to ASP.NET Core</a:t>
            </a:r>
          </a:p>
          <a:p>
            <a:pPr marL="742950" lvl="1" indent="-285750">
              <a:lnSpc>
                <a:spcPct val="150000"/>
              </a:lnSpc>
              <a:buFont typeface="Arial" panose="020B0604020202020204" pitchFamily="34" charset="0"/>
              <a:buChar char="•"/>
            </a:pPr>
            <a:r>
              <a:rPr lang="en-US" dirty="0">
                <a:solidFill>
                  <a:schemeClr val="bg1">
                    <a:lumMod val="50000"/>
                  </a:schemeClr>
                </a:solidFill>
              </a:rPr>
              <a:t>MVC Architecture</a:t>
            </a:r>
          </a:p>
          <a:p>
            <a:pPr marL="742950" lvl="1" indent="-285750">
              <a:lnSpc>
                <a:spcPct val="150000"/>
              </a:lnSpc>
              <a:buFont typeface="Arial" panose="020B0604020202020204" pitchFamily="34" charset="0"/>
              <a:buChar char="•"/>
            </a:pPr>
            <a:r>
              <a:rPr lang="en-US" dirty="0">
                <a:solidFill>
                  <a:schemeClr val="bg1">
                    <a:lumMod val="50000"/>
                  </a:schemeClr>
                </a:solidFill>
              </a:rPr>
              <a:t>ASP.NET Core Life Cycle</a:t>
            </a:r>
          </a:p>
          <a:p>
            <a:pPr marL="742950" lvl="1" indent="-285750">
              <a:lnSpc>
                <a:spcPct val="150000"/>
              </a:lnSpc>
              <a:buFont typeface="Arial" panose="020B0604020202020204" pitchFamily="34" charset="0"/>
              <a:buChar char="•"/>
            </a:pPr>
            <a:r>
              <a:rPr lang="en-US" dirty="0">
                <a:solidFill>
                  <a:schemeClr val="bg1">
                    <a:lumMod val="50000"/>
                  </a:schemeClr>
                </a:solidFill>
              </a:rPr>
              <a:t>Middleware in ASP.NET Core</a:t>
            </a:r>
          </a:p>
          <a:p>
            <a:pPr marL="742950" lvl="1" indent="-285750">
              <a:lnSpc>
                <a:spcPct val="150000"/>
              </a:lnSpc>
              <a:buFont typeface="Arial" panose="020B0604020202020204" pitchFamily="34" charset="0"/>
              <a:buChar char="•"/>
            </a:pPr>
            <a:r>
              <a:rPr lang="en-GB" dirty="0">
                <a:solidFill>
                  <a:schemeClr val="bg1">
                    <a:lumMod val="50000"/>
                  </a:schemeClr>
                </a:solidFill>
              </a:rPr>
              <a:t>Action &amp; Non-Action Methods</a:t>
            </a:r>
          </a:p>
          <a:p>
            <a:pPr marL="742950" lvl="1" indent="-285750">
              <a:lnSpc>
                <a:spcPct val="150000"/>
              </a:lnSpc>
              <a:buFont typeface="Arial" panose="020B0604020202020204" pitchFamily="34" charset="0"/>
              <a:buChar char="•"/>
            </a:pPr>
            <a:r>
              <a:rPr lang="en-GB" dirty="0" err="1">
                <a:solidFill>
                  <a:schemeClr val="bg1">
                    <a:lumMod val="50000"/>
                  </a:schemeClr>
                </a:solidFill>
              </a:rPr>
              <a:t>IActionResult</a:t>
            </a:r>
            <a:r>
              <a:rPr lang="en-GB" dirty="0">
                <a:solidFill>
                  <a:schemeClr val="bg1">
                    <a:lumMod val="50000"/>
                  </a:schemeClr>
                </a:solidFill>
              </a:rPr>
              <a:t> Object </a:t>
            </a:r>
          </a:p>
          <a:p>
            <a:pPr marL="742950" lvl="1" indent="-285750">
              <a:lnSpc>
                <a:spcPct val="150000"/>
              </a:lnSpc>
              <a:buFont typeface="Arial" panose="020B0604020202020204" pitchFamily="34" charset="0"/>
              <a:buChar char="•"/>
            </a:pPr>
            <a:r>
              <a:rPr lang="en-US" dirty="0">
                <a:solidFill>
                  <a:schemeClr val="bg1">
                    <a:lumMod val="50000"/>
                  </a:schemeClr>
                </a:solidFill>
              </a:rPr>
              <a:t>Different Types of Razor View Files </a:t>
            </a:r>
          </a:p>
          <a:p>
            <a:pPr marL="742950" lvl="1" indent="-285750">
              <a:lnSpc>
                <a:spcPct val="150000"/>
              </a:lnSpc>
              <a:buFont typeface="Arial" panose="020B0604020202020204" pitchFamily="34" charset="0"/>
              <a:buChar char="•"/>
            </a:pPr>
            <a:r>
              <a:rPr lang="en-US" dirty="0">
                <a:solidFill>
                  <a:schemeClr val="bg1">
                    <a:lumMod val="50000"/>
                  </a:schemeClr>
                </a:solidFill>
              </a:rPr>
              <a:t>Partial Views</a:t>
            </a:r>
          </a:p>
          <a:p>
            <a:pPr marL="742950" lvl="1" indent="-285750">
              <a:lnSpc>
                <a:spcPct val="150000"/>
              </a:lnSpc>
              <a:buFont typeface="Arial" panose="020B0604020202020204" pitchFamily="34" charset="0"/>
              <a:buChar char="•"/>
            </a:pPr>
            <a:endParaRPr lang="en-US" dirty="0">
              <a:solidFill>
                <a:schemeClr val="bg1">
                  <a:lumMod val="50000"/>
                </a:schemeClr>
              </a:solidFill>
            </a:endParaRPr>
          </a:p>
        </p:txBody>
      </p:sp>
    </p:spTree>
    <p:extLst>
      <p:ext uri="{BB962C8B-B14F-4D97-AF65-F5344CB8AC3E}">
        <p14:creationId xmlns:p14="http://schemas.microsoft.com/office/powerpoint/2010/main" val="25343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fade">
                                      <p:cBhvr>
                                        <p:cTn id="35" dur="500"/>
                                        <p:tgtEl>
                                          <p:spTgt spid="9">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xEl>
                                              <p:pRg st="2" end="2"/>
                                            </p:txEl>
                                          </p:spTgt>
                                        </p:tgtEl>
                                        <p:attrNameLst>
                                          <p:attrName>style.visibility</p:attrName>
                                        </p:attrNameLst>
                                      </p:cBhvr>
                                      <p:to>
                                        <p:strVal val="visible"/>
                                      </p:to>
                                    </p:set>
                                    <p:animEffect transition="in" filter="fade">
                                      <p:cBhvr>
                                        <p:cTn id="40" dur="500"/>
                                        <p:tgtEl>
                                          <p:spTgt spid="9">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animEffect transition="in" filter="fade">
                                      <p:cBhvr>
                                        <p:cTn id="45" dur="500"/>
                                        <p:tgtEl>
                                          <p:spTgt spid="9">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xEl>
                                              <p:pRg st="4" end="4"/>
                                            </p:txEl>
                                          </p:spTgt>
                                        </p:tgtEl>
                                        <p:attrNameLst>
                                          <p:attrName>style.visibility</p:attrName>
                                        </p:attrNameLst>
                                      </p:cBhvr>
                                      <p:to>
                                        <p:strVal val="visible"/>
                                      </p:to>
                                    </p:set>
                                    <p:animEffect transition="in" filter="fade">
                                      <p:cBhvr>
                                        <p:cTn id="50" dur="500"/>
                                        <p:tgtEl>
                                          <p:spTgt spid="9">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5" end="5"/>
                                            </p:txEl>
                                          </p:spTgt>
                                        </p:tgtEl>
                                        <p:attrNameLst>
                                          <p:attrName>style.visibility</p:attrName>
                                        </p:attrNameLst>
                                      </p:cBhvr>
                                      <p:to>
                                        <p:strVal val="visible"/>
                                      </p:to>
                                    </p:set>
                                    <p:animEffect transition="in" filter="fade">
                                      <p:cBhvr>
                                        <p:cTn id="55" dur="500"/>
                                        <p:tgtEl>
                                          <p:spTgt spid="9">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6" end="6"/>
                                            </p:txEl>
                                          </p:spTgt>
                                        </p:tgtEl>
                                        <p:attrNameLst>
                                          <p:attrName>style.visibility</p:attrName>
                                        </p:attrNameLst>
                                      </p:cBhvr>
                                      <p:to>
                                        <p:strVal val="visible"/>
                                      </p:to>
                                    </p:set>
                                    <p:animEffect transition="in" filter="fade">
                                      <p:cBhvr>
                                        <p:cTn id="60" dur="500"/>
                                        <p:tgtEl>
                                          <p:spTgt spid="9">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7" end="7"/>
                                            </p:txEl>
                                          </p:spTgt>
                                        </p:tgtEl>
                                        <p:attrNameLst>
                                          <p:attrName>style.visibility</p:attrName>
                                        </p:attrNameLst>
                                      </p:cBhvr>
                                      <p:to>
                                        <p:strVal val="visible"/>
                                      </p:to>
                                    </p:set>
                                    <p:animEffect transition="in" filter="fade">
                                      <p:cBhvr>
                                        <p:cTn id="65" dur="500"/>
                                        <p:tgtEl>
                                          <p:spTgt spid="9">
                                            <p:txEl>
                                              <p:pRg st="7" end="7"/>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
                                            <p:txEl>
                                              <p:pRg st="8" end="8"/>
                                            </p:txEl>
                                          </p:spTgt>
                                        </p:tgtEl>
                                        <p:attrNameLst>
                                          <p:attrName>style.visibility</p:attrName>
                                        </p:attrNameLst>
                                      </p:cBhvr>
                                      <p:to>
                                        <p:strVal val="visible"/>
                                      </p:to>
                                    </p:set>
                                    <p:animEffect transition="in" filter="fade">
                                      <p:cBhvr>
                                        <p:cTn id="70"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By default, Views are available inside the </a:t>
            </a:r>
            <a:r>
              <a:rPr lang="en-US" b="1" dirty="0"/>
              <a:t>Views</a:t>
            </a:r>
            <a:r>
              <a:rPr lang="en-US" dirty="0"/>
              <a:t> folder at the root.</a:t>
            </a:r>
          </a:p>
          <a:p>
            <a:r>
              <a:rPr lang="en-US" b="1" dirty="0"/>
              <a:t>Usually, views are grouped into folder names with the applications controller.</a:t>
            </a:r>
          </a:p>
          <a:p>
            <a:r>
              <a:rPr lang="en-US" dirty="0"/>
              <a:t>Each controller will have its own folder in which the controller-specific view files are going to be stored.</a:t>
            </a:r>
          </a:p>
          <a:p>
            <a:r>
              <a:rPr lang="en-US" dirty="0"/>
              <a:t>The controller-specific folders are going to be created within the Views folder only.</a:t>
            </a:r>
          </a:p>
          <a:p>
            <a:r>
              <a:rPr lang="en-US" b="1" dirty="0">
                <a:solidFill>
                  <a:schemeClr val="accent6"/>
                </a:solidFill>
              </a:rPr>
              <a:t>View file name may be the same as the action method name of a controller. (if it differs then you need to specify the view name)</a:t>
            </a:r>
          </a:p>
        </p:txBody>
      </p:sp>
      <p:sp>
        <p:nvSpPr>
          <p:cNvPr id="3" name="Title 2"/>
          <p:cNvSpPr>
            <a:spLocks noGrp="1"/>
          </p:cNvSpPr>
          <p:nvPr>
            <p:ph type="title"/>
          </p:nvPr>
        </p:nvSpPr>
        <p:spPr/>
        <p:txBody>
          <a:bodyPr/>
          <a:lstStyle/>
          <a:p>
            <a:r>
              <a:rPr lang="en-US" dirty="0"/>
              <a:t>View(s) Cont..</a:t>
            </a:r>
          </a:p>
        </p:txBody>
      </p:sp>
    </p:spTree>
    <p:extLst>
      <p:ext uri="{BB962C8B-B14F-4D97-AF65-F5344CB8AC3E}">
        <p14:creationId xmlns:p14="http://schemas.microsoft.com/office/powerpoint/2010/main" val="145612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1" y="863444"/>
            <a:ext cx="5431420" cy="5590565"/>
          </a:xfrm>
        </p:spPr>
        <p:txBody>
          <a:bodyPr/>
          <a:lstStyle/>
          <a:p>
            <a:r>
              <a:rPr lang="en-US" dirty="0"/>
              <a:t>Let’s say, we have an ASP.NET Core MVC application with two controllers </a:t>
            </a:r>
          </a:p>
          <a:p>
            <a:pPr lvl="1"/>
            <a:r>
              <a:rPr lang="en-US" dirty="0"/>
              <a:t>i.e. </a:t>
            </a:r>
            <a:r>
              <a:rPr lang="en-US" b="1" dirty="0" err="1"/>
              <a:t>HomeController</a:t>
            </a:r>
            <a:r>
              <a:rPr lang="en-US" b="1" dirty="0"/>
              <a:t> </a:t>
            </a:r>
            <a:r>
              <a:rPr lang="en-US" dirty="0"/>
              <a:t>and </a:t>
            </a:r>
            <a:r>
              <a:rPr lang="en-US" b="1" dirty="0" err="1"/>
              <a:t>StudentController</a:t>
            </a:r>
            <a:r>
              <a:rPr lang="en-US" dirty="0"/>
              <a:t>.</a:t>
            </a:r>
          </a:p>
          <a:p>
            <a:r>
              <a:rPr lang="en-US" dirty="0"/>
              <a:t>The </a:t>
            </a:r>
            <a:r>
              <a:rPr lang="en-US" b="1" dirty="0" err="1">
                <a:solidFill>
                  <a:schemeClr val="accent6"/>
                </a:solidFill>
              </a:rPr>
              <a:t>HomeController</a:t>
            </a:r>
            <a:r>
              <a:rPr lang="en-US" dirty="0">
                <a:solidFill>
                  <a:schemeClr val="accent6"/>
                </a:solidFill>
              </a:rPr>
              <a:t> </a:t>
            </a:r>
            <a:r>
              <a:rPr lang="en-US" dirty="0"/>
              <a:t>is created with the following three action methods.</a:t>
            </a:r>
          </a:p>
          <a:p>
            <a:pPr lvl="1" fontAlgn="base"/>
            <a:r>
              <a:rPr lang="en-US" b="1" dirty="0" err="1"/>
              <a:t>AboutUs</a:t>
            </a:r>
            <a:r>
              <a:rPr lang="en-US" b="1" dirty="0"/>
              <a:t>()</a:t>
            </a:r>
            <a:endParaRPr lang="en-US" dirty="0"/>
          </a:p>
          <a:p>
            <a:pPr lvl="1" fontAlgn="base"/>
            <a:r>
              <a:rPr lang="en-US" b="1" dirty="0" err="1"/>
              <a:t>ContactUs</a:t>
            </a:r>
            <a:r>
              <a:rPr lang="en-US" b="1" dirty="0"/>
              <a:t>()</a:t>
            </a:r>
            <a:endParaRPr lang="en-US" dirty="0"/>
          </a:p>
          <a:p>
            <a:pPr lvl="1" fontAlgn="base"/>
            <a:r>
              <a:rPr lang="en-US" b="1" dirty="0"/>
              <a:t>Index()</a:t>
            </a:r>
          </a:p>
          <a:p>
            <a:pPr fontAlgn="base"/>
            <a:r>
              <a:rPr lang="en-US" dirty="0"/>
              <a:t>On the other hand, the </a:t>
            </a:r>
            <a:r>
              <a:rPr lang="en-US" b="1" dirty="0" err="1">
                <a:solidFill>
                  <a:schemeClr val="tx2">
                    <a:lumMod val="75000"/>
                  </a:schemeClr>
                </a:solidFill>
              </a:rPr>
              <a:t>StudentController</a:t>
            </a:r>
            <a:r>
              <a:rPr lang="en-US" dirty="0"/>
              <a:t> is created with the following four action methods.</a:t>
            </a:r>
          </a:p>
          <a:p>
            <a:pPr lvl="1" fontAlgn="base"/>
            <a:r>
              <a:rPr lang="en-US" b="1" dirty="0"/>
              <a:t>Index()</a:t>
            </a:r>
            <a:endParaRPr lang="en-US" dirty="0"/>
          </a:p>
          <a:p>
            <a:pPr lvl="1" fontAlgn="base"/>
            <a:r>
              <a:rPr lang="en-US" b="1" dirty="0"/>
              <a:t>Details()</a:t>
            </a:r>
            <a:endParaRPr lang="en-US" dirty="0"/>
          </a:p>
          <a:p>
            <a:pPr lvl="1" fontAlgn="base"/>
            <a:r>
              <a:rPr lang="en-US" b="1" dirty="0"/>
              <a:t>Edit()</a:t>
            </a:r>
            <a:endParaRPr lang="en-US" dirty="0"/>
          </a:p>
          <a:p>
            <a:pPr lvl="1" fontAlgn="base"/>
            <a:r>
              <a:rPr lang="en-US" b="1" dirty="0"/>
              <a:t>Delete()</a:t>
            </a:r>
            <a:endParaRPr lang="en-US" dirty="0"/>
          </a:p>
          <a:p>
            <a:pPr fontAlgn="base"/>
            <a:endParaRPr lang="en-US" dirty="0"/>
          </a:p>
          <a:p>
            <a:endParaRPr lang="en-US" b="1" dirty="0">
              <a:solidFill>
                <a:schemeClr val="accent6"/>
              </a:solidFill>
            </a:endParaRPr>
          </a:p>
        </p:txBody>
      </p:sp>
      <p:sp>
        <p:nvSpPr>
          <p:cNvPr id="3" name="Title 2"/>
          <p:cNvSpPr>
            <a:spLocks noGrp="1"/>
          </p:cNvSpPr>
          <p:nvPr>
            <p:ph type="title"/>
          </p:nvPr>
        </p:nvSpPr>
        <p:spPr/>
        <p:txBody>
          <a:bodyPr/>
          <a:lstStyle/>
          <a:p>
            <a:r>
              <a:rPr lang="en-US" dirty="0"/>
              <a:t>View(s): Example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88" t="1785" r="888" b="2041"/>
          <a:stretch/>
        </p:blipFill>
        <p:spPr>
          <a:xfrm>
            <a:off x="5695950" y="971550"/>
            <a:ext cx="6324600" cy="3590926"/>
          </a:xfrm>
          <a:prstGeom prst="rect">
            <a:avLst/>
          </a:prstGeom>
          <a:ln w="28575">
            <a:solidFill>
              <a:srgbClr val="FF0000"/>
            </a:solidFill>
          </a:ln>
        </p:spPr>
      </p:pic>
    </p:spTree>
    <p:extLst>
      <p:ext uri="{BB962C8B-B14F-4D97-AF65-F5344CB8AC3E}">
        <p14:creationId xmlns:p14="http://schemas.microsoft.com/office/powerpoint/2010/main" val="126904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View (Code) : Example</a:t>
            </a:r>
          </a:p>
        </p:txBody>
      </p:sp>
      <p:pic>
        <p:nvPicPr>
          <p:cNvPr id="4" name="Picture 3"/>
          <p:cNvPicPr>
            <a:picLocks noChangeAspect="1"/>
          </p:cNvPicPr>
          <p:nvPr/>
        </p:nvPicPr>
        <p:blipFill>
          <a:blip r:embed="rId2"/>
          <a:stretch>
            <a:fillRect/>
          </a:stretch>
        </p:blipFill>
        <p:spPr>
          <a:xfrm>
            <a:off x="1612778" y="770277"/>
            <a:ext cx="8278380" cy="5715798"/>
          </a:xfrm>
          <a:prstGeom prst="rect">
            <a:avLst/>
          </a:prstGeom>
          <a:ln>
            <a:solidFill>
              <a:schemeClr val="tx1"/>
            </a:solidFill>
          </a:ln>
        </p:spPr>
      </p:pic>
      <p:sp>
        <p:nvSpPr>
          <p:cNvPr id="5" name="Rectangle 4"/>
          <p:cNvSpPr/>
          <p:nvPr/>
        </p:nvSpPr>
        <p:spPr>
          <a:xfrm>
            <a:off x="3422210" y="1095471"/>
            <a:ext cx="6382693" cy="150287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420701" y="2705479"/>
            <a:ext cx="6382693" cy="3704374"/>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F9D6E16-0BF8-5707-EDC7-8F4A9345E664}"/>
              </a:ext>
            </a:extLst>
          </p:cNvPr>
          <p:cNvSpPr txBox="1"/>
          <p:nvPr/>
        </p:nvSpPr>
        <p:spPr>
          <a:xfrm>
            <a:off x="9327445" y="1107912"/>
            <a:ext cx="475950" cy="369332"/>
          </a:xfrm>
          <a:prstGeom prst="rect">
            <a:avLst/>
          </a:prstGeom>
          <a:noFill/>
        </p:spPr>
        <p:txBody>
          <a:bodyPr wrap="square" rtlCol="0">
            <a:spAutoFit/>
          </a:bodyPr>
          <a:lstStyle/>
          <a:p>
            <a:r>
              <a:rPr lang="en-US" b="1" dirty="0">
                <a:solidFill>
                  <a:schemeClr val="accent6"/>
                </a:solidFill>
              </a:rPr>
              <a:t>C#</a:t>
            </a:r>
            <a:endParaRPr lang="en-IN" b="1" dirty="0">
              <a:solidFill>
                <a:schemeClr val="accent6"/>
              </a:solidFill>
            </a:endParaRPr>
          </a:p>
        </p:txBody>
      </p:sp>
      <p:sp>
        <p:nvSpPr>
          <p:cNvPr id="6" name="TextBox 5">
            <a:extLst>
              <a:ext uri="{FF2B5EF4-FFF2-40B4-BE49-F238E27FC236}">
                <a16:creationId xmlns:a16="http://schemas.microsoft.com/office/drawing/2014/main" id="{27A31CAE-B840-1C94-D8E8-C35E5C4D1F57}"/>
              </a:ext>
            </a:extLst>
          </p:cNvPr>
          <p:cNvSpPr txBox="1"/>
          <p:nvPr/>
        </p:nvSpPr>
        <p:spPr>
          <a:xfrm>
            <a:off x="9048044" y="2738874"/>
            <a:ext cx="755350" cy="369332"/>
          </a:xfrm>
          <a:prstGeom prst="rect">
            <a:avLst/>
          </a:prstGeom>
          <a:noFill/>
        </p:spPr>
        <p:txBody>
          <a:bodyPr wrap="square" rtlCol="0">
            <a:spAutoFit/>
          </a:bodyPr>
          <a:lstStyle/>
          <a:p>
            <a:r>
              <a:rPr lang="en-US" b="1" dirty="0">
                <a:solidFill>
                  <a:schemeClr val="accent6"/>
                </a:solidFill>
              </a:rPr>
              <a:t>HTML</a:t>
            </a:r>
            <a:endParaRPr lang="en-IN" b="1" dirty="0">
              <a:solidFill>
                <a:schemeClr val="accent6"/>
              </a:solidFill>
            </a:endParaRPr>
          </a:p>
        </p:txBody>
      </p:sp>
    </p:spTree>
    <p:extLst>
      <p:ext uri="{BB962C8B-B14F-4D97-AF65-F5344CB8AC3E}">
        <p14:creationId xmlns:p14="http://schemas.microsoft.com/office/powerpoint/2010/main" val="1864143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65F1F3-4C95-1517-F6FF-21C7657A264E}"/>
              </a:ext>
            </a:extLst>
          </p:cNvPr>
          <p:cNvSpPr>
            <a:spLocks noGrp="1"/>
          </p:cNvSpPr>
          <p:nvPr>
            <p:ph idx="1"/>
          </p:nvPr>
        </p:nvSpPr>
        <p:spPr/>
        <p:txBody>
          <a:bodyPr/>
          <a:lstStyle/>
          <a:p>
            <a:r>
              <a:rPr lang="en-US" dirty="0"/>
              <a:t>Student</a:t>
            </a:r>
          </a:p>
          <a:p>
            <a:pPr lvl="1"/>
            <a:r>
              <a:rPr lang="en-US" dirty="0"/>
              <a:t>Student List</a:t>
            </a:r>
          </a:p>
          <a:p>
            <a:pPr lvl="1"/>
            <a:r>
              <a:rPr lang="en-US" dirty="0"/>
              <a:t>Student Add</a:t>
            </a:r>
          </a:p>
          <a:p>
            <a:pPr lvl="1"/>
            <a:r>
              <a:rPr lang="en-US" dirty="0"/>
              <a:t>Student Edit</a:t>
            </a:r>
          </a:p>
          <a:p>
            <a:pPr lvl="1"/>
            <a:r>
              <a:rPr lang="en-US" dirty="0"/>
              <a:t>Student View</a:t>
            </a:r>
          </a:p>
          <a:p>
            <a:pPr lvl="1"/>
            <a:r>
              <a:rPr lang="en-US" dirty="0"/>
              <a:t>Student Timetable</a:t>
            </a:r>
          </a:p>
          <a:p>
            <a:pPr lvl="1"/>
            <a:r>
              <a:rPr lang="en-US" dirty="0"/>
              <a:t>Student Fees</a:t>
            </a:r>
          </a:p>
          <a:p>
            <a:pPr lvl="1"/>
            <a:r>
              <a:rPr lang="en-US" dirty="0"/>
              <a:t>Student Assignment</a:t>
            </a:r>
          </a:p>
          <a:p>
            <a:pPr lvl="1"/>
            <a:r>
              <a:rPr lang="en-US" dirty="0"/>
              <a:t>Student Result</a:t>
            </a:r>
          </a:p>
          <a:p>
            <a:pPr marL="457200" lvl="1" indent="0">
              <a:buNone/>
            </a:pPr>
            <a:endParaRPr lang="en-IN" dirty="0"/>
          </a:p>
        </p:txBody>
      </p:sp>
      <p:sp>
        <p:nvSpPr>
          <p:cNvPr id="3" name="Title 2">
            <a:extLst>
              <a:ext uri="{FF2B5EF4-FFF2-40B4-BE49-F238E27FC236}">
                <a16:creationId xmlns:a16="http://schemas.microsoft.com/office/drawing/2014/main" id="{CABE6238-91BC-BFE2-D748-ADFB789E90A2}"/>
              </a:ext>
            </a:extLst>
          </p:cNvPr>
          <p:cNvSpPr>
            <a:spLocks noGrp="1"/>
          </p:cNvSpPr>
          <p:nvPr>
            <p:ph type="title"/>
          </p:nvPr>
        </p:nvSpPr>
        <p:spPr/>
        <p:txBody>
          <a:bodyPr/>
          <a:lstStyle/>
          <a:p>
            <a:r>
              <a:rPr lang="en-US" dirty="0"/>
              <a:t>      Guess the Views of Student Management System Project!!!</a:t>
            </a:r>
            <a:endParaRPr lang="en-IN" dirty="0"/>
          </a:p>
        </p:txBody>
      </p:sp>
      <p:pic>
        <p:nvPicPr>
          <p:cNvPr id="4" name="Content Placeholder 3">
            <a:extLst>
              <a:ext uri="{FF2B5EF4-FFF2-40B4-BE49-F238E27FC236}">
                <a16:creationId xmlns:a16="http://schemas.microsoft.com/office/drawing/2014/main" id="{67A43915-6C5A-85AB-871D-88F4533634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1" y="33023"/>
            <a:ext cx="644227" cy="644227"/>
          </a:xfrm>
          <a:prstGeom prst="rect">
            <a:avLst/>
          </a:prstGeom>
        </p:spPr>
      </p:pic>
    </p:spTree>
    <p:extLst>
      <p:ext uri="{BB962C8B-B14F-4D97-AF65-F5344CB8AC3E}">
        <p14:creationId xmlns:p14="http://schemas.microsoft.com/office/powerpoint/2010/main" val="205030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Views are an important part of the ASP.NET Core MVC framework. </a:t>
            </a:r>
          </a:p>
          <a:p>
            <a:r>
              <a:rPr lang="en-US" dirty="0"/>
              <a:t>They allow you to separate the presentation layer of application from the business logic and data access layers. </a:t>
            </a:r>
          </a:p>
          <a:p>
            <a:r>
              <a:rPr lang="en-US" dirty="0"/>
              <a:t>With the help of views, application is easy to maintain and develop (Different Screens).</a:t>
            </a:r>
          </a:p>
          <a:p>
            <a:pPr fontAlgn="base"/>
            <a:r>
              <a:rPr lang="en-US" b="1" dirty="0"/>
              <a:t>Separation of concerns</a:t>
            </a:r>
            <a:r>
              <a:rPr lang="en-US" dirty="0"/>
              <a:t>: </a:t>
            </a:r>
          </a:p>
          <a:p>
            <a:pPr lvl="1" fontAlgn="base"/>
            <a:r>
              <a:rPr lang="en-US" dirty="0"/>
              <a:t>Views are responsible for the presentation layer of the application, while controllers are responsible for the business logic and data access layers. </a:t>
            </a:r>
          </a:p>
          <a:p>
            <a:pPr fontAlgn="base"/>
            <a:r>
              <a:rPr lang="en-US" b="1" dirty="0"/>
              <a:t>Reusability</a:t>
            </a:r>
            <a:r>
              <a:rPr lang="en-US" dirty="0"/>
              <a:t>: </a:t>
            </a:r>
          </a:p>
          <a:p>
            <a:pPr lvl="1" fontAlgn="base"/>
            <a:r>
              <a:rPr lang="en-US" dirty="0"/>
              <a:t>Views can be reused in different parts of the application. </a:t>
            </a:r>
          </a:p>
          <a:p>
            <a:pPr lvl="1" fontAlgn="base"/>
            <a:r>
              <a:rPr lang="en-US" dirty="0"/>
              <a:t>This can save time and effort when developing the application.</a:t>
            </a:r>
          </a:p>
          <a:p>
            <a:pPr fontAlgn="base"/>
            <a:r>
              <a:rPr lang="en-US" b="1" dirty="0"/>
              <a:t>Flexibility</a:t>
            </a:r>
            <a:r>
              <a:rPr lang="en-US" dirty="0"/>
              <a:t>: </a:t>
            </a:r>
          </a:p>
          <a:p>
            <a:pPr lvl="1" fontAlgn="base"/>
            <a:r>
              <a:rPr lang="en-US" dirty="0"/>
              <a:t>Views can be customized to meet the specific needs of the application. </a:t>
            </a:r>
          </a:p>
          <a:p>
            <a:pPr lvl="1" fontAlgn="base"/>
            <a:r>
              <a:rPr lang="en-US" dirty="0"/>
              <a:t>This makes the application more flexible and adaptable.</a:t>
            </a:r>
          </a:p>
          <a:p>
            <a:endParaRPr lang="en-US" dirty="0"/>
          </a:p>
        </p:txBody>
      </p:sp>
      <p:sp>
        <p:nvSpPr>
          <p:cNvPr id="3" name="Title 2"/>
          <p:cNvSpPr>
            <a:spLocks noGrp="1"/>
          </p:cNvSpPr>
          <p:nvPr>
            <p:ph type="title"/>
          </p:nvPr>
        </p:nvSpPr>
        <p:spPr/>
        <p:txBody>
          <a:bodyPr/>
          <a:lstStyle/>
          <a:p>
            <a:r>
              <a:rPr lang="en-US" dirty="0"/>
              <a:t>Advantages of Views (Why Views?)</a:t>
            </a:r>
          </a:p>
        </p:txBody>
      </p:sp>
    </p:spTree>
    <p:extLst>
      <p:ext uri="{BB962C8B-B14F-4D97-AF65-F5344CB8AC3E}">
        <p14:creationId xmlns:p14="http://schemas.microsoft.com/office/powerpoint/2010/main" val="126405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Remember!!!</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8361" y="44311"/>
            <a:ext cx="644227" cy="644227"/>
          </a:xfrm>
        </p:spPr>
      </p:pic>
      <p:sp>
        <p:nvSpPr>
          <p:cNvPr id="5" name="Round Diagonal Corner Rectangle 4"/>
          <p:cNvSpPr/>
          <p:nvPr/>
        </p:nvSpPr>
        <p:spPr>
          <a:xfrm>
            <a:off x="326066" y="1023002"/>
            <a:ext cx="11678829" cy="1403327"/>
          </a:xfrm>
          <a:prstGeom prst="round2Diag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en-US" sz="2000" dirty="0">
                <a:solidFill>
                  <a:schemeClr val="tx1"/>
                </a:solidFill>
              </a:rPr>
              <a:t>Click on your Views Folder, Inside Views folder there is controller specific folder 📁.</a:t>
            </a:r>
          </a:p>
          <a:p>
            <a:pPr marL="285750" indent="-285750" algn="just">
              <a:buFont typeface="Wingdings" panose="05000000000000000000" pitchFamily="2" charset="2"/>
              <a:buChar char="ü"/>
            </a:pPr>
            <a:r>
              <a:rPr lang="en-US" sz="2000" dirty="0">
                <a:solidFill>
                  <a:schemeClr val="tx1"/>
                </a:solidFill>
              </a:rPr>
              <a:t>On that specific controller folder 📁, right click on it and go to </a:t>
            </a:r>
            <a:r>
              <a:rPr lang="en-US" sz="2000" dirty="0" err="1">
                <a:solidFill>
                  <a:schemeClr val="tx1"/>
                </a:solidFill>
              </a:rPr>
              <a:t>Add</a:t>
            </a:r>
            <a:r>
              <a:rPr lang="en-US" sz="2000" dirty="0" err="1">
                <a:solidFill>
                  <a:schemeClr val="tx1"/>
                </a:solidFill>
                <a:sym typeface="Wingdings" panose="05000000000000000000" pitchFamily="2" charset="2"/>
              </a:rPr>
              <a:t>ViewRazor</a:t>
            </a:r>
            <a:r>
              <a:rPr lang="en-US" sz="2000" dirty="0">
                <a:solidFill>
                  <a:schemeClr val="tx1"/>
                </a:solidFill>
                <a:sym typeface="Wingdings" panose="05000000000000000000" pitchFamily="2" charset="2"/>
              </a:rPr>
              <a:t> View – Empty.</a:t>
            </a:r>
          </a:p>
          <a:p>
            <a:pPr marL="285750" indent="-285750" algn="just">
              <a:buFont typeface="Wingdings" panose="05000000000000000000" pitchFamily="2" charset="2"/>
              <a:buChar char="ü"/>
            </a:pPr>
            <a:r>
              <a:rPr lang="en-US" sz="2000" dirty="0">
                <a:solidFill>
                  <a:schemeClr val="tx1"/>
                </a:solidFill>
                <a:sym typeface="Wingdings" panose="05000000000000000000" pitchFamily="2" charset="2"/>
              </a:rPr>
              <a:t>Give view name and press Add. </a:t>
            </a:r>
            <a:endParaRPr lang="en-US" sz="2000" dirty="0">
              <a:solidFill>
                <a:schemeClr val="tx1"/>
              </a:solidFill>
            </a:endParaRPr>
          </a:p>
        </p:txBody>
      </p:sp>
      <p:sp>
        <p:nvSpPr>
          <p:cNvPr id="6" name="Rounded Rectangle 5">
            <a:extLst>
              <a:ext uri="{FF2B5EF4-FFF2-40B4-BE49-F238E27FC236}">
                <a16:creationId xmlns:a16="http://schemas.microsoft.com/office/drawing/2014/main" id="{1A3C4AD4-AE2C-BB37-D8F4-E2CF8B009D71}"/>
              </a:ext>
            </a:extLst>
          </p:cNvPr>
          <p:cNvSpPr/>
          <p:nvPr/>
        </p:nvSpPr>
        <p:spPr>
          <a:xfrm>
            <a:off x="523556" y="815938"/>
            <a:ext cx="1785078" cy="370066"/>
          </a:xfrm>
          <a:prstGeom prst="roundRect">
            <a:avLst>
              <a:gd name="adj" fmla="val 13506"/>
            </a:avLst>
          </a:prstGeom>
          <a:solidFill>
            <a:schemeClr val="accent6"/>
          </a:solidFill>
          <a:ln>
            <a:noFill/>
          </a:ln>
          <a:effectLst>
            <a:outerShdw blurRad="177800" sx="102000" sy="102000" algn="c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j-lt"/>
              </a:rPr>
              <a:t>Adding a View </a:t>
            </a:r>
          </a:p>
        </p:txBody>
      </p:sp>
      <p:sp>
        <p:nvSpPr>
          <p:cNvPr id="7" name="Round Diagonal Corner Rectangle 6"/>
          <p:cNvSpPr/>
          <p:nvPr/>
        </p:nvSpPr>
        <p:spPr>
          <a:xfrm>
            <a:off x="270236" y="2832186"/>
            <a:ext cx="11678829" cy="2835283"/>
          </a:xfrm>
          <a:prstGeom prst="round2Diag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en-US" sz="2000" dirty="0">
                <a:solidFill>
                  <a:schemeClr val="tx1"/>
                </a:solidFill>
              </a:rPr>
              <a:t>The default behavior of the View method (i.e., return View();) is to return a view with the same name as the action method name from which it is being called. </a:t>
            </a:r>
          </a:p>
          <a:p>
            <a:pPr marL="285750" indent="-285750" algn="just">
              <a:buFont typeface="Wingdings" panose="05000000000000000000" pitchFamily="2" charset="2"/>
              <a:buChar char="ü"/>
            </a:pPr>
            <a:r>
              <a:rPr lang="en-US" sz="2000" dirty="0">
                <a:solidFill>
                  <a:schemeClr val="tx1"/>
                </a:solidFill>
              </a:rPr>
              <a:t>For example, the Index </a:t>
            </a:r>
            <a:r>
              <a:rPr lang="en-US" sz="2000" dirty="0" err="1">
                <a:solidFill>
                  <a:schemeClr val="tx1"/>
                </a:solidFill>
              </a:rPr>
              <a:t>ActionResult</a:t>
            </a:r>
            <a:r>
              <a:rPr lang="en-US" sz="2000" dirty="0">
                <a:solidFill>
                  <a:schemeClr val="tx1"/>
                </a:solidFill>
              </a:rPr>
              <a:t> method of the Home controller is used to search for a view file with the name </a:t>
            </a:r>
            <a:r>
              <a:rPr lang="en-US" sz="2000" b="1" dirty="0" err="1">
                <a:solidFill>
                  <a:schemeClr val="tx1"/>
                </a:solidFill>
              </a:rPr>
              <a:t>Index.cshtml</a:t>
            </a:r>
            <a:r>
              <a:rPr lang="en-US" sz="2000" dirty="0">
                <a:solidFill>
                  <a:schemeClr val="tx1"/>
                </a:solidFill>
              </a:rPr>
              <a:t> in the following two locations.</a:t>
            </a:r>
          </a:p>
          <a:p>
            <a:pPr marL="914400" lvl="1" indent="-457200" algn="just">
              <a:buFont typeface="+mj-lt"/>
              <a:buAutoNum type="arabicPeriod"/>
            </a:pPr>
            <a:r>
              <a:rPr lang="en-US" sz="2000" dirty="0">
                <a:solidFill>
                  <a:schemeClr val="tx1"/>
                </a:solidFill>
              </a:rPr>
              <a:t>First, it will look for the “</a:t>
            </a:r>
            <a:r>
              <a:rPr lang="en-US" sz="2000" dirty="0" err="1">
                <a:solidFill>
                  <a:schemeClr val="tx1"/>
                </a:solidFill>
              </a:rPr>
              <a:t>Index.cshtml</a:t>
            </a:r>
            <a:r>
              <a:rPr lang="en-US" sz="2000" dirty="0">
                <a:solidFill>
                  <a:schemeClr val="tx1"/>
                </a:solidFill>
              </a:rPr>
              <a:t>” file within the /</a:t>
            </a:r>
            <a:r>
              <a:rPr lang="en-US" sz="2000" dirty="0">
                <a:solidFill>
                  <a:schemeClr val="tx2"/>
                </a:solidFill>
              </a:rPr>
              <a:t>Views/Home</a:t>
            </a:r>
            <a:r>
              <a:rPr lang="en-US" sz="2000" dirty="0">
                <a:solidFill>
                  <a:schemeClr val="tx1"/>
                </a:solidFill>
              </a:rPr>
              <a:t>, i.e., Views/[</a:t>
            </a:r>
            <a:r>
              <a:rPr lang="en-US" sz="2000" dirty="0" err="1">
                <a:solidFill>
                  <a:schemeClr val="tx1"/>
                </a:solidFill>
              </a:rPr>
              <a:t>ControllerName</a:t>
            </a:r>
            <a:r>
              <a:rPr lang="en-US" sz="2000" dirty="0">
                <a:solidFill>
                  <a:schemeClr val="tx1"/>
                </a:solidFill>
              </a:rPr>
              <a:t>] folder, as the action method belongs to Home Controller.</a:t>
            </a:r>
          </a:p>
          <a:p>
            <a:pPr marL="914400" lvl="1" indent="-457200" algn="just">
              <a:buFont typeface="+mj-lt"/>
              <a:buAutoNum type="arabicPeriod"/>
            </a:pPr>
            <a:r>
              <a:rPr lang="en-US" sz="2000" dirty="0">
                <a:solidFill>
                  <a:schemeClr val="tx1"/>
                </a:solidFill>
              </a:rPr>
              <a:t>Then it will look for the “</a:t>
            </a:r>
            <a:r>
              <a:rPr lang="en-US" sz="2000" dirty="0" err="1">
                <a:solidFill>
                  <a:schemeClr val="tx1"/>
                </a:solidFill>
              </a:rPr>
              <a:t>Index.cshtml</a:t>
            </a:r>
            <a:r>
              <a:rPr lang="en-US" sz="2000" dirty="0">
                <a:solidFill>
                  <a:schemeClr val="tx1"/>
                </a:solidFill>
              </a:rPr>
              <a:t>” file in the “/</a:t>
            </a:r>
            <a:r>
              <a:rPr lang="en-US" sz="2000" dirty="0">
                <a:solidFill>
                  <a:schemeClr val="tx2"/>
                </a:solidFill>
              </a:rPr>
              <a:t>Views/Shared</a:t>
            </a:r>
            <a:r>
              <a:rPr lang="en-US" sz="2000" dirty="0">
                <a:solidFill>
                  <a:schemeClr val="tx1"/>
                </a:solidFill>
              </a:rPr>
              <a:t>/” folder.</a:t>
            </a:r>
          </a:p>
          <a:p>
            <a:pPr marL="914400" lvl="1" indent="-457200" algn="just">
              <a:buFont typeface="+mj-lt"/>
              <a:buAutoNum type="arabicPeriod"/>
            </a:pPr>
            <a:r>
              <a:rPr lang="en-US" sz="2000" dirty="0">
                <a:solidFill>
                  <a:schemeClr val="tx1"/>
                </a:solidFill>
              </a:rPr>
              <a:t>Then it will look for the “</a:t>
            </a:r>
            <a:r>
              <a:rPr lang="en-US" sz="2000" dirty="0" err="1">
                <a:solidFill>
                  <a:schemeClr val="tx1"/>
                </a:solidFill>
              </a:rPr>
              <a:t>Index.cshtml</a:t>
            </a:r>
            <a:r>
              <a:rPr lang="en-US" sz="2000" dirty="0">
                <a:solidFill>
                  <a:schemeClr val="tx1"/>
                </a:solidFill>
              </a:rPr>
              <a:t>” file in the “/</a:t>
            </a:r>
            <a:r>
              <a:rPr lang="en-US" sz="2000" dirty="0">
                <a:solidFill>
                  <a:schemeClr val="tx2"/>
                </a:solidFill>
              </a:rPr>
              <a:t>Pages/Shared</a:t>
            </a:r>
            <a:r>
              <a:rPr lang="en-US" sz="2000" dirty="0">
                <a:solidFill>
                  <a:schemeClr val="tx1"/>
                </a:solidFill>
              </a:rPr>
              <a:t>/” folder.</a:t>
            </a:r>
          </a:p>
        </p:txBody>
      </p:sp>
      <p:sp>
        <p:nvSpPr>
          <p:cNvPr id="8" name="Rounded Rectangle 7">
            <a:extLst>
              <a:ext uri="{FF2B5EF4-FFF2-40B4-BE49-F238E27FC236}">
                <a16:creationId xmlns:a16="http://schemas.microsoft.com/office/drawing/2014/main" id="{1A3C4AD4-AE2C-BB37-D8F4-E2CF8B009D71}"/>
              </a:ext>
            </a:extLst>
          </p:cNvPr>
          <p:cNvSpPr/>
          <p:nvPr/>
        </p:nvSpPr>
        <p:spPr>
          <a:xfrm>
            <a:off x="576367" y="2643229"/>
            <a:ext cx="2881208" cy="366671"/>
          </a:xfrm>
          <a:prstGeom prst="roundRect">
            <a:avLst>
              <a:gd name="adj" fmla="val 13506"/>
            </a:avLst>
          </a:prstGeom>
          <a:solidFill>
            <a:schemeClr val="accent6"/>
          </a:solidFill>
          <a:ln>
            <a:noFill/>
          </a:ln>
          <a:effectLst>
            <a:outerShdw blurRad="177800" sx="102000" sy="102000" algn="c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j-lt"/>
              </a:rPr>
              <a:t>Searching View Behavior </a:t>
            </a:r>
          </a:p>
        </p:txBody>
      </p:sp>
    </p:spTree>
    <p:extLst>
      <p:ext uri="{BB962C8B-B14F-4D97-AF65-F5344CB8AC3E}">
        <p14:creationId xmlns:p14="http://schemas.microsoft.com/office/powerpoint/2010/main" val="17423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Controller is a special class in ASP.NET Core Application with </a:t>
            </a:r>
            <a:r>
              <a:rPr lang="en-US" b="1" dirty="0"/>
              <a:t>.</a:t>
            </a:r>
            <a:r>
              <a:rPr lang="en-US" b="1" dirty="0" err="1"/>
              <a:t>cs</a:t>
            </a:r>
            <a:r>
              <a:rPr lang="en-US" b="1" dirty="0"/>
              <a:t> </a:t>
            </a:r>
            <a:r>
              <a:rPr lang="en-US" dirty="0"/>
              <a:t>(for C# language) extension.</a:t>
            </a:r>
          </a:p>
          <a:p>
            <a:r>
              <a:rPr lang="en-US" dirty="0"/>
              <a:t>By default, when you create a new ASP.NET Core Application using Model View Controller (MVC) template, then you can see the </a:t>
            </a:r>
            <a:r>
              <a:rPr lang="en-US" b="1" dirty="0"/>
              <a:t>Controllers are residing in the Controllers folder</a:t>
            </a:r>
            <a:r>
              <a:rPr lang="en-US" dirty="0"/>
              <a:t>.</a:t>
            </a:r>
          </a:p>
          <a:p>
            <a:r>
              <a:rPr lang="en-US" dirty="0"/>
              <a:t>In ASP.NET Core MVC Application, the </a:t>
            </a:r>
            <a:r>
              <a:rPr lang="en-US" b="1" dirty="0"/>
              <a:t>controller class should and must be inherited from the Controller base class</a:t>
            </a:r>
            <a:r>
              <a:rPr lang="en-US" dirty="0"/>
              <a:t>.</a:t>
            </a:r>
          </a:p>
          <a:p>
            <a:r>
              <a:rPr lang="en-US" b="1" dirty="0">
                <a:solidFill>
                  <a:schemeClr val="accent6"/>
                </a:solidFill>
              </a:rPr>
              <a:t>The Controllers in the MVC application logically group similar types of actions together</a:t>
            </a:r>
            <a:r>
              <a:rPr lang="en-US" dirty="0"/>
              <a:t>.</a:t>
            </a:r>
          </a:p>
          <a:p>
            <a:r>
              <a:rPr lang="en-US" dirty="0"/>
              <a:t>This aggregation of actions or grouping of similar types of action together </a:t>
            </a:r>
            <a:r>
              <a:rPr lang="en-US" dirty="0">
                <a:solidFill>
                  <a:schemeClr val="accent6"/>
                </a:solidFill>
              </a:rPr>
              <a:t>allows us to define sets of rules such as caching, routing, and authorization</a:t>
            </a:r>
            <a:r>
              <a:rPr lang="en-US" dirty="0"/>
              <a:t> which are going to be applied collectively.</a:t>
            </a:r>
          </a:p>
          <a:p>
            <a:endParaRPr lang="en-US" dirty="0"/>
          </a:p>
          <a:p>
            <a:endParaRPr lang="en-US" dirty="0"/>
          </a:p>
        </p:txBody>
      </p:sp>
      <p:sp>
        <p:nvSpPr>
          <p:cNvPr id="3" name="Title 2"/>
          <p:cNvSpPr>
            <a:spLocks noGrp="1"/>
          </p:cNvSpPr>
          <p:nvPr>
            <p:ph type="title"/>
          </p:nvPr>
        </p:nvSpPr>
        <p:spPr/>
        <p:txBody>
          <a:bodyPr/>
          <a:lstStyle/>
          <a:p>
            <a:r>
              <a:rPr lang="en-US" dirty="0"/>
              <a:t>Controller </a:t>
            </a:r>
          </a:p>
        </p:txBody>
      </p:sp>
    </p:spTree>
    <p:extLst>
      <p:ext uri="{BB962C8B-B14F-4D97-AF65-F5344CB8AC3E}">
        <p14:creationId xmlns:p14="http://schemas.microsoft.com/office/powerpoint/2010/main" val="234634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When the client (browser) sends a request to the server, then that request first goes through the request processing pipeline. </a:t>
            </a:r>
          </a:p>
          <a:p>
            <a:r>
              <a:rPr lang="en-US" dirty="0"/>
              <a:t>Once the request passes the request processing pipeline, it will hit the controller. </a:t>
            </a:r>
          </a:p>
          <a:p>
            <a:r>
              <a:rPr lang="en-US" dirty="0"/>
              <a:t>Inside the controller, there are lots of methods (called action methods) actually handle that incoming HTTP Requests. </a:t>
            </a:r>
          </a:p>
          <a:p>
            <a:r>
              <a:rPr lang="en-US" dirty="0"/>
              <a:t>The action method inside the controller executes the business logic and prepared the response which is sent back to the client who initially made the request. (See below image)</a:t>
            </a:r>
          </a:p>
        </p:txBody>
      </p:sp>
      <p:sp>
        <p:nvSpPr>
          <p:cNvPr id="3" name="Title 2"/>
          <p:cNvSpPr>
            <a:spLocks noGrp="1"/>
          </p:cNvSpPr>
          <p:nvPr>
            <p:ph type="title"/>
          </p:nvPr>
        </p:nvSpPr>
        <p:spPr/>
        <p:txBody>
          <a:bodyPr/>
          <a:lstStyle/>
          <a:p>
            <a:r>
              <a:rPr lang="en-US" dirty="0"/>
              <a:t>Controller Cont..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4650" y="3658726"/>
            <a:ext cx="6362700" cy="2724150"/>
          </a:xfrm>
          <a:prstGeom prst="rect">
            <a:avLst/>
          </a:prstGeom>
        </p:spPr>
      </p:pic>
    </p:spTree>
    <p:extLst>
      <p:ext uri="{BB962C8B-B14F-4D97-AF65-F5344CB8AC3E}">
        <p14:creationId xmlns:p14="http://schemas.microsoft.com/office/powerpoint/2010/main" val="22159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Right-click on the Controller folder and select the Add =&gt; Controller option from the context menu which will open the Add Controller window as shown in the below image. </a:t>
            </a:r>
          </a:p>
          <a:p>
            <a:r>
              <a:rPr lang="en-US" dirty="0"/>
              <a:t>Here, we are going to create the MVC Controller with the Empty template.</a:t>
            </a:r>
          </a:p>
        </p:txBody>
      </p:sp>
      <p:sp>
        <p:nvSpPr>
          <p:cNvPr id="3" name="Title 2"/>
          <p:cNvSpPr>
            <a:spLocks noGrp="1"/>
          </p:cNvSpPr>
          <p:nvPr>
            <p:ph type="title"/>
          </p:nvPr>
        </p:nvSpPr>
        <p:spPr/>
        <p:txBody>
          <a:bodyPr/>
          <a:lstStyle/>
          <a:p>
            <a:r>
              <a:rPr lang="en-US" dirty="0"/>
              <a:t>Adding Controller in ASP.NET Core Project </a:t>
            </a:r>
          </a:p>
        </p:txBody>
      </p:sp>
      <p:pic>
        <p:nvPicPr>
          <p:cNvPr id="5" name="Picture 4"/>
          <p:cNvPicPr>
            <a:picLocks noChangeAspect="1"/>
          </p:cNvPicPr>
          <p:nvPr/>
        </p:nvPicPr>
        <p:blipFill rotWithShape="1">
          <a:blip r:embed="rId2"/>
          <a:srcRect t="1544"/>
          <a:stretch/>
        </p:blipFill>
        <p:spPr>
          <a:xfrm>
            <a:off x="419099" y="2124075"/>
            <a:ext cx="9867901" cy="3980449"/>
          </a:xfrm>
          <a:prstGeom prst="rect">
            <a:avLst/>
          </a:prstGeom>
          <a:ln w="19050">
            <a:solidFill>
              <a:srgbClr val="FF0000"/>
            </a:solidFill>
          </a:ln>
        </p:spPr>
      </p:pic>
      <p:sp>
        <p:nvSpPr>
          <p:cNvPr id="6" name="Rectangle 5"/>
          <p:cNvSpPr/>
          <p:nvPr/>
        </p:nvSpPr>
        <p:spPr>
          <a:xfrm>
            <a:off x="3209925" y="3305175"/>
            <a:ext cx="4276725" cy="1438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p:cNvSpPr/>
          <p:nvPr/>
        </p:nvSpPr>
        <p:spPr>
          <a:xfrm>
            <a:off x="5819775" y="3438525"/>
            <a:ext cx="561975" cy="22020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980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endParaRPr lang="en-US" b="1" dirty="0"/>
          </a:p>
          <a:p>
            <a:pPr fontAlgn="base"/>
            <a:endParaRPr lang="en-US" b="1" dirty="0"/>
          </a:p>
          <a:p>
            <a:pPr fontAlgn="base"/>
            <a:endParaRPr lang="en-US" b="1" dirty="0"/>
          </a:p>
          <a:p>
            <a:pPr fontAlgn="base"/>
            <a:endParaRPr lang="en-US" b="1" dirty="0"/>
          </a:p>
          <a:p>
            <a:pPr fontAlgn="base"/>
            <a:endParaRPr lang="en-US" b="1" dirty="0"/>
          </a:p>
          <a:p>
            <a:pPr fontAlgn="base"/>
            <a:endParaRPr lang="en-US" b="1" dirty="0"/>
          </a:p>
          <a:p>
            <a:pPr fontAlgn="base"/>
            <a:endParaRPr lang="en-US" b="1" dirty="0"/>
          </a:p>
        </p:txBody>
      </p:sp>
      <p:sp>
        <p:nvSpPr>
          <p:cNvPr id="3" name="Title 2"/>
          <p:cNvSpPr>
            <a:spLocks noGrp="1"/>
          </p:cNvSpPr>
          <p:nvPr>
            <p:ph type="title"/>
          </p:nvPr>
        </p:nvSpPr>
        <p:spPr/>
        <p:txBody>
          <a:bodyPr>
            <a:normAutofit/>
          </a:bodyPr>
          <a:lstStyle/>
          <a:p>
            <a:r>
              <a:rPr lang="en-US" dirty="0"/>
              <a:t>Controller Cont..</a:t>
            </a:r>
          </a:p>
        </p:txBody>
      </p:sp>
      <p:pic>
        <p:nvPicPr>
          <p:cNvPr id="7" name="Picture 6"/>
          <p:cNvPicPr>
            <a:picLocks noChangeAspect="1"/>
          </p:cNvPicPr>
          <p:nvPr/>
        </p:nvPicPr>
        <p:blipFill>
          <a:blip r:embed="rId2"/>
          <a:stretch>
            <a:fillRect/>
          </a:stretch>
        </p:blipFill>
        <p:spPr>
          <a:xfrm>
            <a:off x="494513" y="1059529"/>
            <a:ext cx="5972962" cy="4579271"/>
          </a:xfrm>
          <a:prstGeom prst="rect">
            <a:avLst/>
          </a:prstGeom>
          <a:ln w="19050">
            <a:solidFill>
              <a:srgbClr val="FF0000"/>
            </a:solidFill>
          </a:ln>
        </p:spPr>
      </p:pic>
      <p:pic>
        <p:nvPicPr>
          <p:cNvPr id="6" name="Picture 5"/>
          <p:cNvPicPr>
            <a:picLocks noChangeAspect="1"/>
          </p:cNvPicPr>
          <p:nvPr/>
        </p:nvPicPr>
        <p:blipFill>
          <a:blip r:embed="rId3"/>
          <a:stretch>
            <a:fillRect/>
          </a:stretch>
        </p:blipFill>
        <p:spPr>
          <a:xfrm>
            <a:off x="6605302" y="1059528"/>
            <a:ext cx="4310348" cy="4581629"/>
          </a:xfrm>
          <a:prstGeom prst="rect">
            <a:avLst/>
          </a:prstGeom>
          <a:ln w="19050">
            <a:solidFill>
              <a:srgbClr val="FF0000"/>
            </a:solidFill>
          </a:ln>
        </p:spPr>
      </p:pic>
      <p:sp>
        <p:nvSpPr>
          <p:cNvPr id="8" name="Rectangle 7"/>
          <p:cNvSpPr/>
          <p:nvPr/>
        </p:nvSpPr>
        <p:spPr>
          <a:xfrm>
            <a:off x="6934200" y="3228975"/>
            <a:ext cx="2819400" cy="5810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9452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Introduction to ASP.NET Core</a:t>
            </a:r>
          </a:p>
        </p:txBody>
      </p:sp>
      <p:sp>
        <p:nvSpPr>
          <p:cNvPr id="5" name="Text Placeholder 4"/>
          <p:cNvSpPr>
            <a:spLocks noGrp="1"/>
          </p:cNvSpPr>
          <p:nvPr>
            <p:ph type="body" idx="1"/>
          </p:nvPr>
        </p:nvSpPr>
        <p:spPr/>
        <p:txBody>
          <a:bodyPr/>
          <a:lstStyle/>
          <a:p>
            <a:r>
              <a:rPr lang="en-US" dirty="0"/>
              <a:t>Section – 2.1</a:t>
            </a:r>
          </a:p>
        </p:txBody>
      </p:sp>
    </p:spTree>
    <p:extLst>
      <p:ext uri="{BB962C8B-B14F-4D97-AF65-F5344CB8AC3E}">
        <p14:creationId xmlns:p14="http://schemas.microsoft.com/office/powerpoint/2010/main" val="104821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endParaRPr lang="en-US" b="1" dirty="0"/>
          </a:p>
          <a:p>
            <a:pPr fontAlgn="base"/>
            <a:endParaRPr lang="en-US" b="1" dirty="0"/>
          </a:p>
          <a:p>
            <a:pPr fontAlgn="base"/>
            <a:endParaRPr lang="en-US" b="1" dirty="0"/>
          </a:p>
          <a:p>
            <a:pPr fontAlgn="base"/>
            <a:endParaRPr lang="en-US" b="1" dirty="0"/>
          </a:p>
          <a:p>
            <a:pPr fontAlgn="base"/>
            <a:endParaRPr lang="en-US" b="1" dirty="0"/>
          </a:p>
          <a:p>
            <a:pPr fontAlgn="base"/>
            <a:endParaRPr lang="en-US" b="1" dirty="0"/>
          </a:p>
          <a:p>
            <a:pPr fontAlgn="base"/>
            <a:endParaRPr lang="en-US" b="1" dirty="0"/>
          </a:p>
        </p:txBody>
      </p:sp>
      <p:sp>
        <p:nvSpPr>
          <p:cNvPr id="3" name="Title 2"/>
          <p:cNvSpPr>
            <a:spLocks noGrp="1"/>
          </p:cNvSpPr>
          <p:nvPr>
            <p:ph type="title"/>
          </p:nvPr>
        </p:nvSpPr>
        <p:spPr/>
        <p:txBody>
          <a:bodyPr>
            <a:normAutofit/>
          </a:bodyPr>
          <a:lstStyle/>
          <a:p>
            <a:r>
              <a:rPr lang="en-US" dirty="0"/>
              <a:t>Controller Cont..</a:t>
            </a:r>
          </a:p>
        </p:txBody>
      </p:sp>
      <p:sp>
        <p:nvSpPr>
          <p:cNvPr id="4" name="Round Diagonal Corner Rectangle 3"/>
          <p:cNvSpPr/>
          <p:nvPr/>
        </p:nvSpPr>
        <p:spPr>
          <a:xfrm>
            <a:off x="294144" y="1203651"/>
            <a:ext cx="10098670" cy="2965226"/>
          </a:xfrm>
          <a:prstGeom prst="round2Diag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en-US" sz="2000" dirty="0">
                <a:solidFill>
                  <a:schemeClr val="tx1"/>
                </a:solidFill>
              </a:rPr>
              <a:t>A Controller is </a:t>
            </a:r>
            <a:r>
              <a:rPr lang="en-US" sz="2000" b="1" dirty="0">
                <a:solidFill>
                  <a:schemeClr val="accent6"/>
                </a:solidFill>
              </a:rPr>
              <a:t>used to group actions </a:t>
            </a:r>
            <a:r>
              <a:rPr lang="en-US" sz="2000" dirty="0">
                <a:solidFill>
                  <a:schemeClr val="tx1"/>
                </a:solidFill>
              </a:rPr>
              <a:t>i.e. Action Methods.</a:t>
            </a:r>
          </a:p>
          <a:p>
            <a:pPr marL="285750" indent="-285750" algn="just">
              <a:buFont typeface="Wingdings" panose="05000000000000000000" pitchFamily="2" charset="2"/>
              <a:buChar char="ü"/>
            </a:pPr>
            <a:r>
              <a:rPr lang="en-US" sz="2000" dirty="0">
                <a:solidFill>
                  <a:schemeClr val="tx1"/>
                </a:solidFill>
              </a:rPr>
              <a:t>The Controller is </a:t>
            </a:r>
            <a:r>
              <a:rPr lang="en-US" sz="2000" b="1" dirty="0">
                <a:solidFill>
                  <a:schemeClr val="accent6"/>
                </a:solidFill>
              </a:rPr>
              <a:t>responsible to handle the incoming HTTP Request &amp; Response</a:t>
            </a:r>
            <a:r>
              <a:rPr lang="en-US" sz="2000" dirty="0">
                <a:solidFill>
                  <a:schemeClr val="tx1"/>
                </a:solidFill>
              </a:rPr>
              <a:t>.</a:t>
            </a:r>
          </a:p>
          <a:p>
            <a:pPr marL="285750" indent="-285750" algn="just">
              <a:buFont typeface="Wingdings" panose="05000000000000000000" pitchFamily="2" charset="2"/>
              <a:buChar char="ü"/>
            </a:pPr>
            <a:r>
              <a:rPr lang="en-US" sz="2000" dirty="0">
                <a:solidFill>
                  <a:schemeClr val="tx1"/>
                </a:solidFill>
              </a:rPr>
              <a:t>The Mapping of the HTTP Request is done using Routing &amp; that is for a given HTTP Request, </a:t>
            </a:r>
            <a:r>
              <a:rPr lang="en-US" sz="2000" b="1" dirty="0">
                <a:solidFill>
                  <a:schemeClr val="accent6"/>
                </a:solidFill>
              </a:rPr>
              <a:t>which action method of which controller is going to invoke is handled by the Routing Engine</a:t>
            </a:r>
            <a:r>
              <a:rPr lang="en-US" sz="2000" dirty="0">
                <a:solidFill>
                  <a:schemeClr val="tx1"/>
                </a:solidFill>
              </a:rPr>
              <a:t>.</a:t>
            </a:r>
          </a:p>
          <a:p>
            <a:pPr marL="285750" indent="-285750" algn="just">
              <a:buFont typeface="Wingdings" panose="05000000000000000000" pitchFamily="2" charset="2"/>
              <a:buChar char="ü"/>
            </a:pPr>
            <a:r>
              <a:rPr lang="en-US" sz="2000" dirty="0">
                <a:solidFill>
                  <a:schemeClr val="tx1"/>
                </a:solidFill>
              </a:rPr>
              <a:t>Many important features such as </a:t>
            </a:r>
            <a:r>
              <a:rPr lang="en-US" sz="2000" b="1" dirty="0">
                <a:solidFill>
                  <a:schemeClr val="accent6"/>
                </a:solidFill>
              </a:rPr>
              <a:t>Caching, Routing, Security, etc. can be applied to the controller</a:t>
            </a:r>
            <a:r>
              <a:rPr lang="en-US" sz="2000" dirty="0">
                <a:solidFill>
                  <a:schemeClr val="tx1"/>
                </a:solidFill>
              </a:rPr>
              <a:t>.</a:t>
            </a:r>
          </a:p>
          <a:p>
            <a:pPr marL="285750" indent="-285750" algn="just">
              <a:buFont typeface="Wingdings" panose="05000000000000000000" pitchFamily="2" charset="2"/>
              <a:buChar char="ü"/>
            </a:pPr>
            <a:r>
              <a:rPr lang="en-US" sz="2000" dirty="0">
                <a:solidFill>
                  <a:schemeClr val="tx1"/>
                </a:solidFill>
              </a:rPr>
              <a:t>Attributes also can be applied at the Controller level </a:t>
            </a:r>
            <a:r>
              <a:rPr lang="en-US" sz="2000" dirty="0" err="1">
                <a:solidFill>
                  <a:schemeClr val="tx1"/>
                </a:solidFill>
              </a:rPr>
              <a:t>i.e</a:t>
            </a:r>
            <a:r>
              <a:rPr lang="en-US" sz="2000" dirty="0">
                <a:solidFill>
                  <a:schemeClr val="tx1"/>
                </a:solidFill>
              </a:rPr>
              <a:t> Routing</a:t>
            </a:r>
          </a:p>
        </p:txBody>
      </p:sp>
      <p:sp>
        <p:nvSpPr>
          <p:cNvPr id="5" name="Rounded Rectangle 5">
            <a:extLst>
              <a:ext uri="{FF2B5EF4-FFF2-40B4-BE49-F238E27FC236}">
                <a16:creationId xmlns:a16="http://schemas.microsoft.com/office/drawing/2014/main" id="{1A3C4AD4-AE2C-BB37-D8F4-E2CF8B009D71}"/>
              </a:ext>
            </a:extLst>
          </p:cNvPr>
          <p:cNvSpPr/>
          <p:nvPr/>
        </p:nvSpPr>
        <p:spPr>
          <a:xfrm>
            <a:off x="494510" y="978481"/>
            <a:ext cx="2863100" cy="414128"/>
          </a:xfrm>
          <a:prstGeom prst="roundRect">
            <a:avLst>
              <a:gd name="adj" fmla="val 13506"/>
            </a:avLst>
          </a:prstGeom>
          <a:solidFill>
            <a:schemeClr val="tx2"/>
          </a:solidFill>
          <a:ln>
            <a:noFill/>
          </a:ln>
          <a:effectLst>
            <a:outerShdw blurRad="177800" sx="102000" sy="102000" algn="c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Role of Controller in MVC</a:t>
            </a:r>
          </a:p>
        </p:txBody>
      </p:sp>
    </p:spTree>
    <p:extLst>
      <p:ext uri="{BB962C8B-B14F-4D97-AF65-F5344CB8AC3E}">
        <p14:creationId xmlns:p14="http://schemas.microsoft.com/office/powerpoint/2010/main" val="39924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A model is a class that </a:t>
            </a:r>
            <a:r>
              <a:rPr lang="en-GB" b="1" dirty="0"/>
              <a:t>contains the business logic of the application</a:t>
            </a:r>
            <a:r>
              <a:rPr lang="en-GB" dirty="0"/>
              <a:t>. </a:t>
            </a:r>
          </a:p>
          <a:p>
            <a:r>
              <a:rPr lang="en-GB" dirty="0"/>
              <a:t>It also used for </a:t>
            </a:r>
            <a:r>
              <a:rPr lang="en-GB" b="1" dirty="0"/>
              <a:t>accessing data from the database</a:t>
            </a:r>
            <a:r>
              <a:rPr lang="en-GB" dirty="0"/>
              <a:t>. </a:t>
            </a:r>
          </a:p>
          <a:p>
            <a:r>
              <a:rPr lang="en-GB" dirty="0"/>
              <a:t>The model class does not handle directly input from the browser. </a:t>
            </a:r>
          </a:p>
          <a:p>
            <a:r>
              <a:rPr lang="en-GB" dirty="0"/>
              <a:t>It does not contain any HTML code as well.</a:t>
            </a:r>
            <a:endParaRPr lang="en-IN" dirty="0"/>
          </a:p>
          <a:p>
            <a:r>
              <a:rPr lang="en-GB" dirty="0"/>
              <a:t>Models are also refers as objects that are used to implement conceptual logic for the application.</a:t>
            </a:r>
          </a:p>
          <a:p>
            <a:r>
              <a:rPr lang="en-GB" dirty="0"/>
              <a:t>A controller interacts with the model, access the data, perform the logic and pass that data to the view.</a:t>
            </a:r>
          </a:p>
          <a:p>
            <a:r>
              <a:rPr lang="en-US" dirty="0"/>
              <a:t>It represents a set of classes that describes the business logic and data.</a:t>
            </a:r>
          </a:p>
          <a:p>
            <a:r>
              <a:rPr lang="en-US" dirty="0"/>
              <a:t>By default, models are stored in the Models folder of the project.</a:t>
            </a:r>
          </a:p>
          <a:p>
            <a:r>
              <a:rPr lang="en-US" dirty="0"/>
              <a:t>In short, model represents a </a:t>
            </a:r>
            <a:r>
              <a:rPr lang="en-US" dirty="0">
                <a:solidFill>
                  <a:schemeClr val="accent6"/>
                </a:solidFill>
              </a:rPr>
              <a:t>set of classes that are used to describe the application’s validation logic, business logic, and data access logic</a:t>
            </a:r>
            <a:r>
              <a:rPr lang="en-US" dirty="0"/>
              <a:t>.</a:t>
            </a:r>
          </a:p>
          <a:p>
            <a:endParaRPr lang="en-US" dirty="0"/>
          </a:p>
          <a:p>
            <a:endParaRPr lang="en-IN" dirty="0"/>
          </a:p>
        </p:txBody>
      </p:sp>
      <p:sp>
        <p:nvSpPr>
          <p:cNvPr id="3" name="Title 2"/>
          <p:cNvSpPr>
            <a:spLocks noGrp="1"/>
          </p:cNvSpPr>
          <p:nvPr>
            <p:ph type="title"/>
          </p:nvPr>
        </p:nvSpPr>
        <p:spPr/>
        <p:txBody>
          <a:bodyPr/>
          <a:lstStyle/>
          <a:p>
            <a:r>
              <a:rPr lang="en-GB" dirty="0"/>
              <a:t>Model</a:t>
            </a:r>
            <a:endParaRPr lang="en-IN" dirty="0"/>
          </a:p>
        </p:txBody>
      </p:sp>
    </p:spTree>
    <p:extLst>
      <p:ext uri="{BB962C8B-B14F-4D97-AF65-F5344CB8AC3E}">
        <p14:creationId xmlns:p14="http://schemas.microsoft.com/office/powerpoint/2010/main" val="183726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Model Example</a:t>
            </a:r>
          </a:p>
        </p:txBody>
      </p:sp>
      <p:pic>
        <p:nvPicPr>
          <p:cNvPr id="4" name="Picture 3"/>
          <p:cNvPicPr>
            <a:picLocks noChangeAspect="1"/>
          </p:cNvPicPr>
          <p:nvPr/>
        </p:nvPicPr>
        <p:blipFill>
          <a:blip r:embed="rId2"/>
          <a:stretch>
            <a:fillRect/>
          </a:stretch>
        </p:blipFill>
        <p:spPr>
          <a:xfrm>
            <a:off x="222702" y="826122"/>
            <a:ext cx="11746595" cy="5119522"/>
          </a:xfrm>
          <a:prstGeom prst="rect">
            <a:avLst/>
          </a:prstGeom>
          <a:ln>
            <a:solidFill>
              <a:schemeClr val="tx1"/>
            </a:solidFill>
          </a:ln>
        </p:spPr>
      </p:pic>
      <p:sp>
        <p:nvSpPr>
          <p:cNvPr id="5" name="Left Arrow 4"/>
          <p:cNvSpPr/>
          <p:nvPr/>
        </p:nvSpPr>
        <p:spPr>
          <a:xfrm>
            <a:off x="8789437" y="3610946"/>
            <a:ext cx="979715" cy="205274"/>
          </a:xfrm>
          <a:prstGeom prst="lef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2" name="Rectangle 1"/>
          <p:cNvSpPr/>
          <p:nvPr/>
        </p:nvSpPr>
        <p:spPr>
          <a:xfrm>
            <a:off x="1714500" y="2047875"/>
            <a:ext cx="4924425" cy="17397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76325" y="5009398"/>
            <a:ext cx="6424012" cy="369332"/>
          </a:xfrm>
          <a:prstGeom prst="rect">
            <a:avLst/>
          </a:prstGeom>
          <a:noFill/>
        </p:spPr>
        <p:txBody>
          <a:bodyPr wrap="square" rtlCol="0">
            <a:spAutoFit/>
          </a:bodyPr>
          <a:lstStyle/>
          <a:p>
            <a:r>
              <a:rPr lang="en-GB" i="1" dirty="0"/>
              <a:t>To Add Model In Project Right Click on Models Folder </a:t>
            </a:r>
            <a:r>
              <a:rPr lang="en-GB" i="1" dirty="0">
                <a:sym typeface="Wingdings" panose="05000000000000000000" pitchFamily="2" charset="2"/>
              </a:rPr>
              <a:t> Add  Class</a:t>
            </a:r>
            <a:endParaRPr lang="en-IN" i="1" dirty="0"/>
          </a:p>
        </p:txBody>
      </p:sp>
    </p:spTree>
    <p:extLst>
      <p:ext uri="{BB962C8B-B14F-4D97-AF65-F5344CB8AC3E}">
        <p14:creationId xmlns:p14="http://schemas.microsoft.com/office/powerpoint/2010/main" val="74622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1" y="863445"/>
            <a:ext cx="3869320" cy="5035910"/>
          </a:xfrm>
          <a:prstGeom prst="round1Rect">
            <a:avLst/>
          </a:prstGeom>
          <a:ln w="28575">
            <a:solidFill>
              <a:schemeClr val="accent6"/>
            </a:solidFill>
          </a:ln>
        </p:spPr>
        <p:txBody>
          <a:bodyPr/>
          <a:lstStyle/>
          <a:p>
            <a:r>
              <a:rPr lang="en-GB" b="1" dirty="0">
                <a:solidFill>
                  <a:schemeClr val="accent6"/>
                </a:solidFill>
              </a:rPr>
              <a:t>Model</a:t>
            </a:r>
          </a:p>
          <a:p>
            <a:pPr fontAlgn="base"/>
            <a:r>
              <a:rPr lang="en-GB" sz="2150" dirty="0"/>
              <a:t>The model represents the data that needs to be shown to the user and some associated logic. </a:t>
            </a:r>
          </a:p>
          <a:p>
            <a:pPr fontAlgn="base"/>
            <a:r>
              <a:rPr lang="en-GB" sz="2150" dirty="0"/>
              <a:t>It is an object or just another </a:t>
            </a:r>
            <a:r>
              <a:rPr lang="en-GB" sz="2150" dirty="0" err="1"/>
              <a:t>c#</a:t>
            </a:r>
            <a:r>
              <a:rPr lang="en-GB" sz="2150" dirty="0"/>
              <a:t> class with properties and methods.</a:t>
            </a:r>
          </a:p>
          <a:p>
            <a:pPr fontAlgn="base"/>
            <a:r>
              <a:rPr lang="en-GB" sz="2150" dirty="0"/>
              <a:t>The model does not and should not depend on Controller or View. </a:t>
            </a:r>
          </a:p>
          <a:p>
            <a:pPr fontAlgn="base"/>
            <a:r>
              <a:rPr lang="en-GB" sz="2150" dirty="0"/>
              <a:t>The only responsibility of the model is to hold the data. The model class is ideally reusable</a:t>
            </a:r>
            <a:r>
              <a:rPr lang="en-GB" sz="2200" dirty="0"/>
              <a:t>.</a:t>
            </a:r>
          </a:p>
          <a:p>
            <a:endParaRPr lang="en-IN" dirty="0"/>
          </a:p>
        </p:txBody>
      </p:sp>
      <p:sp>
        <p:nvSpPr>
          <p:cNvPr id="3" name="Title 2"/>
          <p:cNvSpPr>
            <a:spLocks noGrp="1"/>
          </p:cNvSpPr>
          <p:nvPr>
            <p:ph type="title"/>
          </p:nvPr>
        </p:nvSpPr>
        <p:spPr/>
        <p:txBody>
          <a:bodyPr/>
          <a:lstStyle/>
          <a:p>
            <a:r>
              <a:rPr lang="en-US" dirty="0"/>
              <a:t>Summary - MVC Architecture Pattern</a:t>
            </a:r>
            <a:endParaRPr lang="en-IN" dirty="0"/>
          </a:p>
        </p:txBody>
      </p:sp>
      <p:sp>
        <p:nvSpPr>
          <p:cNvPr id="4" name="Content Placeholder 1"/>
          <p:cNvSpPr txBox="1">
            <a:spLocks/>
          </p:cNvSpPr>
          <p:nvPr/>
        </p:nvSpPr>
        <p:spPr>
          <a:xfrm>
            <a:off x="4084056" y="863445"/>
            <a:ext cx="3869320" cy="5035910"/>
          </a:xfrm>
          <a:prstGeom prst="round1Rect">
            <a:avLst/>
          </a:prstGeom>
          <a:ln w="28575">
            <a:solidFill>
              <a:schemeClr val="accent6"/>
            </a:solidFill>
          </a:ln>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accent6"/>
                </a:solidFill>
              </a:rPr>
              <a:t>View</a:t>
            </a:r>
          </a:p>
          <a:p>
            <a:pPr fontAlgn="base"/>
            <a:r>
              <a:rPr lang="en-GB" sz="2150" dirty="0"/>
              <a:t>The view is a visual representation of the model.</a:t>
            </a:r>
          </a:p>
          <a:p>
            <a:pPr fontAlgn="base"/>
            <a:r>
              <a:rPr lang="en-GB" sz="2150" dirty="0"/>
              <a:t>Responsible for interacting with the User.</a:t>
            </a:r>
          </a:p>
          <a:p>
            <a:pPr fontAlgn="base"/>
            <a:r>
              <a:rPr lang="en-GB" sz="2150" dirty="0"/>
              <a:t>Render the model to the user.</a:t>
            </a:r>
          </a:p>
          <a:p>
            <a:pPr fontAlgn="base"/>
            <a:r>
              <a:rPr lang="en-GB" sz="2150" dirty="0"/>
              <a:t>Accept User interaction and pass it to controller.</a:t>
            </a:r>
          </a:p>
          <a:p>
            <a:pPr fontAlgn="base"/>
            <a:r>
              <a:rPr lang="en-GB" sz="2150" dirty="0"/>
              <a:t>Consists of Standard HTML Pages / JavaScript and CSS.</a:t>
            </a:r>
          </a:p>
          <a:p>
            <a:pPr fontAlgn="base"/>
            <a:r>
              <a:rPr lang="en-GB" sz="2150" dirty="0"/>
              <a:t>Should be able to Render JSON, XML and custom return types</a:t>
            </a:r>
            <a:r>
              <a:rPr lang="en-GB" sz="2200" dirty="0"/>
              <a:t>.</a:t>
            </a:r>
          </a:p>
          <a:p>
            <a:endParaRPr lang="en-IN" dirty="0"/>
          </a:p>
        </p:txBody>
      </p:sp>
      <p:sp>
        <p:nvSpPr>
          <p:cNvPr id="5" name="Content Placeholder 1"/>
          <p:cNvSpPr txBox="1">
            <a:spLocks/>
          </p:cNvSpPr>
          <p:nvPr/>
        </p:nvSpPr>
        <p:spPr>
          <a:xfrm>
            <a:off x="8036931" y="863445"/>
            <a:ext cx="3869320" cy="5035910"/>
          </a:xfrm>
          <a:prstGeom prst="round1Rect">
            <a:avLst/>
          </a:prstGeom>
          <a:ln w="28575">
            <a:solidFill>
              <a:schemeClr val="accent6"/>
            </a:solidFill>
          </a:ln>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accent6"/>
                </a:solidFill>
              </a:rPr>
              <a:t>Controller</a:t>
            </a:r>
          </a:p>
          <a:p>
            <a:pPr fontAlgn="base"/>
            <a:r>
              <a:rPr lang="en-GB" sz="2150" dirty="0"/>
              <a:t>The Controller receives the request.</a:t>
            </a:r>
          </a:p>
          <a:p>
            <a:pPr fontAlgn="base"/>
            <a:r>
              <a:rPr lang="en-GB" sz="2150" dirty="0"/>
              <a:t>Process incoming requests from the user.</a:t>
            </a:r>
          </a:p>
          <a:p>
            <a:pPr fontAlgn="base"/>
            <a:r>
              <a:rPr lang="en-GB" sz="2150" dirty="0"/>
              <a:t>Passes the validations and errors back to View if any.</a:t>
            </a:r>
          </a:p>
          <a:p>
            <a:pPr fontAlgn="base"/>
            <a:r>
              <a:rPr lang="en-GB" sz="2150" dirty="0"/>
              <a:t>The controller acts on both side model and view.</a:t>
            </a:r>
          </a:p>
          <a:p>
            <a:pPr fontAlgn="base"/>
            <a:r>
              <a:rPr lang="en-GB" sz="2150" dirty="0"/>
              <a:t>Controllers are the components that manage user input, interact with the model, and choose which view to render. </a:t>
            </a:r>
          </a:p>
        </p:txBody>
      </p:sp>
    </p:spTree>
    <p:extLst>
      <p:ext uri="{BB962C8B-B14F-4D97-AF65-F5344CB8AC3E}">
        <p14:creationId xmlns:p14="http://schemas.microsoft.com/office/powerpoint/2010/main" val="246096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4"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Different Types of Razor View Files in Project</a:t>
            </a:r>
          </a:p>
        </p:txBody>
      </p:sp>
      <p:sp>
        <p:nvSpPr>
          <p:cNvPr id="5" name="Text Placeholder 4"/>
          <p:cNvSpPr>
            <a:spLocks noGrp="1"/>
          </p:cNvSpPr>
          <p:nvPr>
            <p:ph type="body" idx="1"/>
          </p:nvPr>
        </p:nvSpPr>
        <p:spPr/>
        <p:txBody>
          <a:bodyPr/>
          <a:lstStyle/>
          <a:p>
            <a:r>
              <a:rPr lang="en-US" dirty="0"/>
              <a:t>Section – 2.3</a:t>
            </a:r>
          </a:p>
          <a:p>
            <a:endParaRPr lang="en-US" dirty="0"/>
          </a:p>
        </p:txBody>
      </p:sp>
    </p:spTree>
    <p:extLst>
      <p:ext uri="{BB962C8B-B14F-4D97-AF65-F5344CB8AC3E}">
        <p14:creationId xmlns:p14="http://schemas.microsoft.com/office/powerpoint/2010/main" val="3328014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All </a:t>
            </a:r>
            <a:r>
              <a:rPr lang="en-US" b="1" dirty="0"/>
              <a:t>Razor files ends with .cshtml</a:t>
            </a:r>
            <a:r>
              <a:rPr lang="en-US" dirty="0"/>
              <a:t>. </a:t>
            </a:r>
          </a:p>
          <a:p>
            <a:r>
              <a:rPr lang="en-US" dirty="0"/>
              <a:t>Most of Razor files are intended to be browsable and contains a mixture of client-side and server-side code, when it is processed, results in HTML being sent to the browser. </a:t>
            </a:r>
          </a:p>
          <a:p>
            <a:r>
              <a:rPr lang="en-US" b="1" dirty="0"/>
              <a:t>These pages are usually referred to as "content pages". </a:t>
            </a:r>
          </a:p>
          <a:p>
            <a:pPr algn="l"/>
            <a:r>
              <a:rPr lang="en-US" dirty="0"/>
              <a:t>Also other Razor files have a leading underscore (</a:t>
            </a:r>
            <a:r>
              <a:rPr lang="en-US" dirty="0">
                <a:solidFill>
                  <a:srgbClr val="333333"/>
                </a:solidFill>
                <a:latin typeface="Merriweather"/>
              </a:rPr>
              <a:t>_</a:t>
            </a:r>
            <a:r>
              <a:rPr lang="en-US" dirty="0"/>
              <a:t>) in their file name like  </a:t>
            </a:r>
            <a:r>
              <a:rPr lang="en-US" b="1" dirty="0">
                <a:solidFill>
                  <a:srgbClr val="333333"/>
                </a:solidFill>
                <a:latin typeface="Merriweather"/>
              </a:rPr>
              <a:t>_</a:t>
            </a:r>
            <a:r>
              <a:rPr lang="en-US" b="1" dirty="0" err="1"/>
              <a:t>Layout.cshtml</a:t>
            </a:r>
            <a:r>
              <a:rPr lang="en-US" b="1" dirty="0"/>
              <a:t> , </a:t>
            </a:r>
            <a:r>
              <a:rPr lang="en-US" b="1" dirty="0">
                <a:solidFill>
                  <a:srgbClr val="333333"/>
                </a:solidFill>
                <a:latin typeface="Merriweather"/>
              </a:rPr>
              <a:t>_</a:t>
            </a:r>
            <a:r>
              <a:rPr lang="en-US" b="1" dirty="0" err="1"/>
              <a:t>ViewStart.cshtml</a:t>
            </a:r>
            <a:r>
              <a:rPr lang="en-US" b="1" dirty="0"/>
              <a:t>, </a:t>
            </a:r>
            <a:r>
              <a:rPr lang="en-US" b="1" dirty="0">
                <a:solidFill>
                  <a:srgbClr val="333333"/>
                </a:solidFill>
                <a:latin typeface="Merriweather"/>
              </a:rPr>
              <a:t>_</a:t>
            </a:r>
            <a:r>
              <a:rPr lang="en-US" b="1" dirty="0" err="1"/>
              <a:t>ViewImports.cshtml</a:t>
            </a:r>
            <a:r>
              <a:rPr lang="en-US" b="1" dirty="0"/>
              <a:t> etc.</a:t>
            </a:r>
          </a:p>
          <a:p>
            <a:pPr fontAlgn="base"/>
            <a:r>
              <a:rPr lang="en-US" dirty="0">
                <a:solidFill>
                  <a:schemeClr val="accent6"/>
                </a:solidFill>
              </a:rPr>
              <a:t>The leading underscore in the file name indicates that these files are not intended to be served directly by the browser</a:t>
            </a:r>
            <a:r>
              <a:rPr lang="en-US" dirty="0"/>
              <a:t>.</a:t>
            </a:r>
            <a:endParaRPr lang="en-US" b="1" dirty="0"/>
          </a:p>
          <a:p>
            <a:endParaRPr lang="en-US" dirty="0"/>
          </a:p>
          <a:p>
            <a:pPr lvl="1"/>
            <a:endParaRPr lang="en-US" dirty="0"/>
          </a:p>
        </p:txBody>
      </p:sp>
      <p:sp>
        <p:nvSpPr>
          <p:cNvPr id="3" name="Title 2"/>
          <p:cNvSpPr>
            <a:spLocks noGrp="1"/>
          </p:cNvSpPr>
          <p:nvPr>
            <p:ph type="title"/>
          </p:nvPr>
        </p:nvSpPr>
        <p:spPr/>
        <p:txBody>
          <a:bodyPr/>
          <a:lstStyle/>
          <a:p>
            <a:r>
              <a:rPr lang="en-US" dirty="0"/>
              <a:t>Different Types of Razor View Files in Project</a:t>
            </a:r>
          </a:p>
        </p:txBody>
      </p:sp>
    </p:spTree>
    <p:extLst>
      <p:ext uri="{BB962C8B-B14F-4D97-AF65-F5344CB8AC3E}">
        <p14:creationId xmlns:p14="http://schemas.microsoft.com/office/powerpoint/2010/main" val="212922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182E8B-DED1-0037-037E-4C51DCD3D1E6}"/>
              </a:ext>
            </a:extLst>
          </p:cNvPr>
          <p:cNvSpPr>
            <a:spLocks noGrp="1"/>
          </p:cNvSpPr>
          <p:nvPr>
            <p:ph idx="1"/>
          </p:nvPr>
        </p:nvSpPr>
        <p:spPr>
          <a:xfrm>
            <a:off x="131180" y="784428"/>
            <a:ext cx="11929641" cy="5590565"/>
          </a:xfrm>
        </p:spPr>
        <p:txBody>
          <a:bodyPr/>
          <a:lstStyle/>
          <a:p>
            <a:r>
              <a:rPr lang="en-US" dirty="0"/>
              <a:t>Razor files are used in ASP.NET Core to create dynamic web pages with a mix of HTML and C# code. Here are the different types of Razor files:</a:t>
            </a:r>
          </a:p>
          <a:p>
            <a:pPr lvl="1"/>
            <a:r>
              <a:rPr lang="en-US" b="1" dirty="0"/>
              <a:t>Content Pages</a:t>
            </a:r>
            <a:r>
              <a:rPr lang="en-US" dirty="0"/>
              <a:t>: </a:t>
            </a:r>
          </a:p>
          <a:p>
            <a:pPr lvl="2"/>
            <a:r>
              <a:rPr lang="en-US" dirty="0"/>
              <a:t>These are the most common Razor files, ending with .cshtml. </a:t>
            </a:r>
          </a:p>
          <a:p>
            <a:pPr lvl="2"/>
            <a:r>
              <a:rPr lang="en-US" dirty="0"/>
              <a:t>They contain a mix of client-side and server-side code, which results in HTML being sent to the browser.</a:t>
            </a:r>
          </a:p>
          <a:p>
            <a:pPr lvl="1"/>
            <a:r>
              <a:rPr lang="en-US" b="1" dirty="0"/>
              <a:t>Partial Pages</a:t>
            </a:r>
            <a:r>
              <a:rPr lang="en-US" dirty="0"/>
              <a:t>: </a:t>
            </a:r>
          </a:p>
          <a:p>
            <a:pPr lvl="2"/>
            <a:r>
              <a:rPr lang="en-US" dirty="0"/>
              <a:t>These files also end with .cshtml but have a leading underscore (e.g., _</a:t>
            </a:r>
            <a:r>
              <a:rPr lang="en-US" dirty="0" err="1"/>
              <a:t>Partial.cshtml</a:t>
            </a:r>
            <a:r>
              <a:rPr lang="en-US" dirty="0"/>
              <a:t>). </a:t>
            </a:r>
          </a:p>
          <a:p>
            <a:pPr lvl="2"/>
            <a:r>
              <a:rPr lang="en-US" dirty="0"/>
              <a:t>They are not intended to be browsable directly and are used to include reusable components in other pages.</a:t>
            </a:r>
          </a:p>
          <a:p>
            <a:pPr lvl="1"/>
            <a:r>
              <a:rPr lang="en-US" b="1" dirty="0"/>
              <a:t>Layout Pages</a:t>
            </a:r>
            <a:r>
              <a:rPr lang="en-US" dirty="0"/>
              <a:t>: </a:t>
            </a:r>
          </a:p>
          <a:p>
            <a:pPr lvl="2"/>
            <a:r>
              <a:rPr lang="en-US" dirty="0"/>
              <a:t>The _</a:t>
            </a:r>
            <a:r>
              <a:rPr lang="en-US" dirty="0" err="1"/>
              <a:t>Layout.cshtml</a:t>
            </a:r>
            <a:r>
              <a:rPr lang="en-US" dirty="0"/>
              <a:t> file acts as a template for other content pages. </a:t>
            </a:r>
          </a:p>
          <a:p>
            <a:pPr lvl="2"/>
            <a:r>
              <a:rPr lang="en-US" dirty="0"/>
              <a:t>It typically includes the site’s header, footer, and navigation, ensuring a consistent design across the site.</a:t>
            </a:r>
          </a:p>
          <a:p>
            <a:pPr lvl="1"/>
            <a:r>
              <a:rPr lang="en-US" b="1" dirty="0"/>
              <a:t>View Start Pages</a:t>
            </a:r>
            <a:r>
              <a:rPr lang="en-US" dirty="0"/>
              <a:t>: </a:t>
            </a:r>
          </a:p>
          <a:p>
            <a:pPr lvl="2"/>
            <a:r>
              <a:rPr lang="en-US" dirty="0"/>
              <a:t>The _</a:t>
            </a:r>
            <a:r>
              <a:rPr lang="en-US" dirty="0" err="1"/>
              <a:t>ViewStart.cshtml</a:t>
            </a:r>
            <a:r>
              <a:rPr lang="en-US" dirty="0"/>
              <a:t> file contains code that runs before any content page in the same folder or subfolders.</a:t>
            </a:r>
          </a:p>
          <a:p>
            <a:pPr lvl="2"/>
            <a:r>
              <a:rPr lang="en-US" dirty="0"/>
              <a:t>It’s often used to specify the layout file for all affected content pages.</a:t>
            </a:r>
          </a:p>
          <a:p>
            <a:pPr lvl="1"/>
            <a:r>
              <a:rPr lang="en-US" b="1" dirty="0"/>
              <a:t>View Imports Pages</a:t>
            </a:r>
            <a:r>
              <a:rPr lang="en-US" dirty="0"/>
              <a:t>: </a:t>
            </a:r>
          </a:p>
          <a:p>
            <a:pPr lvl="2"/>
            <a:r>
              <a:rPr lang="en-US" dirty="0"/>
              <a:t>The _</a:t>
            </a:r>
            <a:r>
              <a:rPr lang="en-US" dirty="0" err="1"/>
              <a:t>ViewImports.cshtml</a:t>
            </a:r>
            <a:r>
              <a:rPr lang="en-US" dirty="0"/>
              <a:t> file is used to include directives that should be available to all Razor pages in a folder hierarchy, such as namespaces and tag helpers.</a:t>
            </a:r>
            <a:endParaRPr lang="en-IN" dirty="0"/>
          </a:p>
        </p:txBody>
      </p:sp>
      <p:sp>
        <p:nvSpPr>
          <p:cNvPr id="3" name="Title 2">
            <a:extLst>
              <a:ext uri="{FF2B5EF4-FFF2-40B4-BE49-F238E27FC236}">
                <a16:creationId xmlns:a16="http://schemas.microsoft.com/office/drawing/2014/main" id="{1E790C23-189E-1C5D-1BEE-0B993364E08D}"/>
              </a:ext>
            </a:extLst>
          </p:cNvPr>
          <p:cNvSpPr>
            <a:spLocks noGrp="1"/>
          </p:cNvSpPr>
          <p:nvPr>
            <p:ph type="title"/>
          </p:nvPr>
        </p:nvSpPr>
        <p:spPr/>
        <p:txBody>
          <a:bodyPr/>
          <a:lstStyle/>
          <a:p>
            <a:r>
              <a:rPr lang="en-US" dirty="0"/>
              <a:t>Different Types of Razor Files</a:t>
            </a:r>
            <a:endParaRPr lang="en-IN" dirty="0"/>
          </a:p>
        </p:txBody>
      </p:sp>
    </p:spTree>
    <p:extLst>
      <p:ext uri="{BB962C8B-B14F-4D97-AF65-F5344CB8AC3E}">
        <p14:creationId xmlns:p14="http://schemas.microsoft.com/office/powerpoint/2010/main" val="63044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1" y="863444"/>
            <a:ext cx="6342048" cy="5590565"/>
          </a:xfrm>
        </p:spPr>
        <p:txBody>
          <a:bodyPr/>
          <a:lstStyle/>
          <a:p>
            <a:pPr lvl="0"/>
            <a:r>
              <a:rPr lang="en-US" dirty="0">
                <a:solidFill>
                  <a:srgbClr val="333333"/>
                </a:solidFill>
                <a:latin typeface="+mj-lt"/>
              </a:rPr>
              <a:t>The </a:t>
            </a:r>
            <a:r>
              <a:rPr lang="en-US" dirty="0">
                <a:solidFill>
                  <a:srgbClr val="333333"/>
                </a:solidFill>
                <a:latin typeface="Merriweather"/>
              </a:rPr>
              <a:t>_</a:t>
            </a:r>
            <a:r>
              <a:rPr lang="en-US" b="1" dirty="0" err="1">
                <a:solidFill>
                  <a:srgbClr val="000000"/>
                </a:solidFill>
                <a:latin typeface="+mj-lt"/>
              </a:rPr>
              <a:t>Layout</a:t>
            </a:r>
            <a:r>
              <a:rPr lang="en-US" b="1" dirty="0" err="1">
                <a:solidFill>
                  <a:schemeClr val="tx2"/>
                </a:solidFill>
                <a:latin typeface="+mj-lt"/>
              </a:rPr>
              <a:t>.cshtml</a:t>
            </a:r>
            <a:r>
              <a:rPr lang="en-US" dirty="0">
                <a:solidFill>
                  <a:srgbClr val="333333"/>
                </a:solidFill>
                <a:latin typeface="+mj-lt"/>
              </a:rPr>
              <a:t> file acts as a template for all content pages that reference it.</a:t>
            </a:r>
          </a:p>
          <a:p>
            <a:pPr lvl="0"/>
            <a:r>
              <a:rPr lang="en-US" dirty="0">
                <a:solidFill>
                  <a:srgbClr val="333333"/>
                </a:solidFill>
                <a:latin typeface="+mj-lt"/>
              </a:rPr>
              <a:t>Consistent part of a site's design are declared in the </a:t>
            </a:r>
            <a:r>
              <a:rPr lang="en-US" dirty="0">
                <a:solidFill>
                  <a:srgbClr val="333333"/>
                </a:solidFill>
                <a:latin typeface="Merriweather"/>
              </a:rPr>
              <a:t>_</a:t>
            </a:r>
            <a:r>
              <a:rPr lang="en-US" dirty="0" err="1">
                <a:solidFill>
                  <a:srgbClr val="000000"/>
                </a:solidFill>
              </a:rPr>
              <a:t>Layout.cshtml</a:t>
            </a:r>
            <a:r>
              <a:rPr lang="en-US" dirty="0">
                <a:solidFill>
                  <a:srgbClr val="000000"/>
                </a:solidFill>
              </a:rPr>
              <a:t> </a:t>
            </a:r>
            <a:r>
              <a:rPr lang="en-US" dirty="0">
                <a:solidFill>
                  <a:srgbClr val="333333"/>
                </a:solidFill>
                <a:latin typeface="+mj-lt"/>
              </a:rPr>
              <a:t>file. </a:t>
            </a:r>
          </a:p>
          <a:p>
            <a:pPr lvl="0"/>
            <a:r>
              <a:rPr lang="en-US" dirty="0">
                <a:solidFill>
                  <a:srgbClr val="333333"/>
                </a:solidFill>
                <a:latin typeface="+mj-lt"/>
              </a:rPr>
              <a:t>These can include the header, footer, site navigation, main content area and so on. </a:t>
            </a:r>
          </a:p>
          <a:p>
            <a:pPr lvl="0"/>
            <a:r>
              <a:rPr lang="en-US" dirty="0">
                <a:solidFill>
                  <a:srgbClr val="333333"/>
                </a:solidFill>
                <a:latin typeface="+mj-lt"/>
              </a:rPr>
              <a:t>Typically, the </a:t>
            </a:r>
            <a:r>
              <a:rPr lang="en-US" dirty="0">
                <a:solidFill>
                  <a:srgbClr val="333333"/>
                </a:solidFill>
                <a:latin typeface="Merriweather"/>
              </a:rPr>
              <a:t>_</a:t>
            </a:r>
            <a:r>
              <a:rPr lang="en-US" dirty="0" err="1">
                <a:solidFill>
                  <a:srgbClr val="000000"/>
                </a:solidFill>
              </a:rPr>
              <a:t>Layout.cshtml</a:t>
            </a:r>
            <a:r>
              <a:rPr lang="en-US" dirty="0">
                <a:solidFill>
                  <a:srgbClr val="000000"/>
                </a:solidFill>
              </a:rPr>
              <a:t> </a:t>
            </a:r>
            <a:r>
              <a:rPr lang="en-US" dirty="0">
                <a:solidFill>
                  <a:srgbClr val="333333"/>
                </a:solidFill>
                <a:latin typeface="+mj-lt"/>
              </a:rPr>
              <a:t>file also includes the </a:t>
            </a:r>
            <a:r>
              <a:rPr lang="en-US" dirty="0">
                <a:solidFill>
                  <a:srgbClr val="C7254E"/>
                </a:solidFill>
                <a:latin typeface="+mj-lt"/>
              </a:rPr>
              <a:t>&lt;head&gt;</a:t>
            </a:r>
            <a:r>
              <a:rPr lang="en-US" dirty="0">
                <a:solidFill>
                  <a:srgbClr val="333333"/>
                </a:solidFill>
                <a:latin typeface="+mj-lt"/>
              </a:rPr>
              <a:t> section of the page, so they also reference the common CSS style sheet files and JavaScript files.</a:t>
            </a:r>
          </a:p>
          <a:p>
            <a:pPr lvl="0"/>
            <a:r>
              <a:rPr lang="en-US" dirty="0">
                <a:solidFill>
                  <a:srgbClr val="333333"/>
                </a:solidFill>
                <a:latin typeface="+mj-lt"/>
              </a:rPr>
              <a:t>If you want to make changes to the overall design of the site, you often only need to make adjustments to the content of the </a:t>
            </a:r>
            <a:r>
              <a:rPr lang="en-US" dirty="0">
                <a:solidFill>
                  <a:srgbClr val="333333"/>
                </a:solidFill>
                <a:latin typeface="Merriweather"/>
              </a:rPr>
              <a:t>_</a:t>
            </a:r>
            <a:r>
              <a:rPr lang="en-US" dirty="0" err="1">
                <a:solidFill>
                  <a:srgbClr val="000000"/>
                </a:solidFill>
              </a:rPr>
              <a:t>Layout.cshtml</a:t>
            </a:r>
            <a:r>
              <a:rPr lang="en-US" dirty="0"/>
              <a:t>.</a:t>
            </a:r>
          </a:p>
        </p:txBody>
      </p:sp>
      <p:sp>
        <p:nvSpPr>
          <p:cNvPr id="3" name="Title 2"/>
          <p:cNvSpPr>
            <a:spLocks noGrp="1"/>
          </p:cNvSpPr>
          <p:nvPr>
            <p:ph type="title"/>
          </p:nvPr>
        </p:nvSpPr>
        <p:spPr/>
        <p:txBody>
          <a:bodyPr/>
          <a:lstStyle/>
          <a:p>
            <a:r>
              <a:rPr lang="en-US" dirty="0">
                <a:solidFill>
                  <a:srgbClr val="333333"/>
                </a:solidFill>
                <a:latin typeface="Merriweather"/>
              </a:rPr>
              <a:t>_</a:t>
            </a:r>
            <a:r>
              <a:rPr lang="en-US" dirty="0" err="1"/>
              <a:t>Layout.cshtml</a:t>
            </a:r>
            <a:r>
              <a:rPr lang="en-US" dirty="0"/>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6643" y="921521"/>
            <a:ext cx="5035754" cy="3355204"/>
          </a:xfrm>
          <a:prstGeom prst="rect">
            <a:avLst/>
          </a:prstGeom>
          <a:ln>
            <a:solidFill>
              <a:schemeClr val="tx1"/>
            </a:solidFill>
          </a:ln>
        </p:spPr>
      </p:pic>
      <p:sp>
        <p:nvSpPr>
          <p:cNvPr id="8" name="Round Diagonal Corner Rectangle 7"/>
          <p:cNvSpPr/>
          <p:nvPr/>
        </p:nvSpPr>
        <p:spPr>
          <a:xfrm>
            <a:off x="6791325" y="4333876"/>
            <a:ext cx="5057775" cy="1504950"/>
          </a:xfrm>
          <a:prstGeom prst="round2Diag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2"/>
              </a:solidFill>
            </a:endParaRPr>
          </a:p>
          <a:p>
            <a:pPr algn="just"/>
            <a:r>
              <a:rPr 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In ASP.NET Core MVC, creating multiple layout files for a single application is possible. </a:t>
            </a:r>
          </a:p>
          <a:p>
            <a:pPr algn="just"/>
            <a:r>
              <a:rPr 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For example, you may have one layout file for the </a:t>
            </a:r>
            <a:r>
              <a:rPr lang="en-US" b="1" dirty="0">
                <a:ln/>
                <a:solidFill>
                  <a:schemeClr val="accent6"/>
                </a:solidFill>
                <a:effectLst>
                  <a:outerShdw blurRad="38100" dist="19050" dir="2700000" algn="tl" rotWithShape="0">
                    <a:schemeClr val="dk1">
                      <a:lumMod val="50000"/>
                      <a:alpha val="40000"/>
                    </a:schemeClr>
                  </a:outerShdw>
                </a:effectLst>
              </a:rPr>
              <a:t>admin users </a:t>
            </a:r>
            <a:r>
              <a:rPr 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and another layout file for </a:t>
            </a:r>
            <a:r>
              <a:rPr lang="en-US" b="1" dirty="0">
                <a:ln/>
                <a:solidFill>
                  <a:schemeClr val="accent6"/>
                </a:solidFill>
                <a:effectLst>
                  <a:outerShdw blurRad="38100" dist="19050" dir="2700000" algn="tl" rotWithShape="0">
                    <a:schemeClr val="dk1">
                      <a:lumMod val="50000"/>
                      <a:alpha val="40000"/>
                    </a:schemeClr>
                  </a:outerShdw>
                </a:effectLst>
              </a:rPr>
              <a:t>non-admin users</a:t>
            </a:r>
            <a:r>
              <a:rPr 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of your application.</a:t>
            </a:r>
          </a:p>
          <a:p>
            <a:endParaRPr lang="en-US" dirty="0">
              <a:solidFill>
                <a:schemeClr val="tx2"/>
              </a:solidFill>
            </a:endParaRPr>
          </a:p>
        </p:txBody>
      </p:sp>
    </p:spTree>
    <p:extLst>
      <p:ext uri="{BB962C8B-B14F-4D97-AF65-F5344CB8AC3E}">
        <p14:creationId xmlns:p14="http://schemas.microsoft.com/office/powerpoint/2010/main" val="56473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5774319" cy="5590565"/>
          </a:xfrm>
        </p:spPr>
        <p:txBody>
          <a:bodyPr/>
          <a:lstStyle/>
          <a:p>
            <a:r>
              <a:rPr lang="en-US" dirty="0"/>
              <a:t>We can say that the </a:t>
            </a:r>
            <a:r>
              <a:rPr lang="en-US" b="1" dirty="0"/>
              <a:t>common UI code</a:t>
            </a:r>
            <a:r>
              <a:rPr lang="en-US" dirty="0"/>
              <a:t>, which can be used in many views, can go into a common view called </a:t>
            </a:r>
            <a:r>
              <a:rPr lang="en-US" dirty="0">
                <a:solidFill>
                  <a:srgbClr val="333333"/>
                </a:solidFill>
                <a:latin typeface="Merriweather"/>
              </a:rPr>
              <a:t>_</a:t>
            </a:r>
            <a:r>
              <a:rPr lang="en-US" dirty="0">
                <a:solidFill>
                  <a:srgbClr val="000000"/>
                </a:solidFill>
              </a:rPr>
              <a:t>Layout </a:t>
            </a:r>
            <a:r>
              <a:rPr lang="en-US" dirty="0"/>
              <a:t>in application.</a:t>
            </a:r>
            <a:endParaRPr lang="en-US" dirty="0">
              <a:solidFill>
                <a:srgbClr val="333333"/>
              </a:solidFill>
            </a:endParaRPr>
          </a:p>
          <a:p>
            <a:pPr lvl="0"/>
            <a:r>
              <a:rPr lang="en-US" dirty="0">
                <a:solidFill>
                  <a:srgbClr val="333333"/>
                </a:solidFill>
              </a:rPr>
              <a:t>As the layout views are not specific to any controller. </a:t>
            </a:r>
          </a:p>
          <a:p>
            <a:pPr lvl="0"/>
            <a:r>
              <a:rPr lang="en-US" dirty="0">
                <a:solidFill>
                  <a:srgbClr val="333333"/>
                </a:solidFill>
              </a:rPr>
              <a:t>As the layout view will be used across multiple views of our application, we usually place the layout views in a </a:t>
            </a:r>
            <a:r>
              <a:rPr lang="en-US" b="1" dirty="0">
                <a:solidFill>
                  <a:srgbClr val="333333"/>
                </a:solidFill>
              </a:rPr>
              <a:t>Shared</a:t>
            </a:r>
            <a:r>
              <a:rPr lang="en-US" dirty="0">
                <a:solidFill>
                  <a:srgbClr val="333333"/>
                </a:solidFill>
              </a:rPr>
              <a:t> subfolder within the </a:t>
            </a:r>
            <a:r>
              <a:rPr lang="en-US" b="1" dirty="0">
                <a:solidFill>
                  <a:srgbClr val="333333"/>
                </a:solidFill>
              </a:rPr>
              <a:t>Views</a:t>
            </a:r>
            <a:r>
              <a:rPr lang="en-US" dirty="0">
                <a:solidFill>
                  <a:srgbClr val="333333"/>
                </a:solidFill>
              </a:rPr>
              <a:t> folder.</a:t>
            </a:r>
          </a:p>
          <a:p>
            <a:r>
              <a:rPr lang="en-US" dirty="0"/>
              <a:t>By default, in ASP.NET Core MVC App, the layout view file is named </a:t>
            </a:r>
            <a:r>
              <a:rPr lang="en-US" dirty="0">
                <a:solidFill>
                  <a:srgbClr val="333333"/>
                </a:solidFill>
                <a:latin typeface="Merriweather"/>
              </a:rPr>
              <a:t>_</a:t>
            </a:r>
            <a:r>
              <a:rPr lang="en-US" b="1" dirty="0" err="1"/>
              <a:t>Layout.cshtml</a:t>
            </a:r>
            <a:r>
              <a:rPr lang="en-US" dirty="0"/>
              <a:t>. But you can change the name if you wish.</a:t>
            </a:r>
          </a:p>
          <a:p>
            <a:pPr lvl="0"/>
            <a:endParaRPr lang="en-US" dirty="0">
              <a:solidFill>
                <a:srgbClr val="333333"/>
              </a:solidFill>
            </a:endParaRPr>
          </a:p>
        </p:txBody>
      </p:sp>
      <p:sp>
        <p:nvSpPr>
          <p:cNvPr id="3" name="Title 2"/>
          <p:cNvSpPr>
            <a:spLocks noGrp="1"/>
          </p:cNvSpPr>
          <p:nvPr>
            <p:ph type="title"/>
          </p:nvPr>
        </p:nvSpPr>
        <p:spPr/>
        <p:txBody>
          <a:bodyPr/>
          <a:lstStyle/>
          <a:p>
            <a:r>
              <a:rPr lang="en-US" dirty="0">
                <a:solidFill>
                  <a:srgbClr val="333333"/>
                </a:solidFill>
                <a:latin typeface="Merriweather"/>
              </a:rPr>
              <a:t>_</a:t>
            </a:r>
            <a:r>
              <a:rPr lang="en-US" dirty="0" err="1"/>
              <a:t>Layout.cshtml</a:t>
            </a:r>
            <a:r>
              <a:rPr lang="en-US" dirty="0"/>
              <a:t> </a:t>
            </a:r>
          </a:p>
        </p:txBody>
      </p:sp>
      <p:pic>
        <p:nvPicPr>
          <p:cNvPr id="7" name="Picture 6"/>
          <p:cNvPicPr>
            <a:picLocks noChangeAspect="1"/>
          </p:cNvPicPr>
          <p:nvPr/>
        </p:nvPicPr>
        <p:blipFill>
          <a:blip r:embed="rId2"/>
          <a:stretch>
            <a:fillRect/>
          </a:stretch>
        </p:blipFill>
        <p:spPr>
          <a:xfrm>
            <a:off x="6115534" y="933150"/>
            <a:ext cx="5872120" cy="3991276"/>
          </a:xfrm>
          <a:prstGeom prst="rect">
            <a:avLst/>
          </a:prstGeom>
          <a:ln>
            <a:solidFill>
              <a:schemeClr val="tx1"/>
            </a:solidFill>
          </a:ln>
        </p:spPr>
      </p:pic>
    </p:spTree>
    <p:extLst>
      <p:ext uri="{BB962C8B-B14F-4D97-AF65-F5344CB8AC3E}">
        <p14:creationId xmlns:p14="http://schemas.microsoft.com/office/powerpoint/2010/main" val="371127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5"/>
            <a:ext cx="11929641" cy="1898806"/>
          </a:xfrm>
        </p:spPr>
        <p:txBody>
          <a:bodyPr/>
          <a:lstStyle/>
          <a:p>
            <a:r>
              <a:rPr lang="en-US" dirty="0"/>
              <a:t>The </a:t>
            </a:r>
            <a:r>
              <a:rPr lang="en-US" dirty="0">
                <a:solidFill>
                  <a:srgbClr val="333333"/>
                </a:solidFill>
                <a:latin typeface="Merriweather"/>
              </a:rPr>
              <a:t>_</a:t>
            </a:r>
            <a:r>
              <a:rPr lang="en-US" dirty="0" err="1"/>
              <a:t>ViewStart.cshtml</a:t>
            </a:r>
            <a:r>
              <a:rPr lang="en-US" dirty="0"/>
              <a:t> file contains code that executes after the code in any content page in the same folder or any child folders.</a:t>
            </a:r>
          </a:p>
          <a:p>
            <a:r>
              <a:rPr lang="en-US" dirty="0"/>
              <a:t>It provides a </a:t>
            </a:r>
            <a:r>
              <a:rPr lang="en-US" b="1" dirty="0"/>
              <a:t>convenient location to specify the layout file for all content pages </a:t>
            </a:r>
            <a:r>
              <a:rPr lang="en-US" dirty="0"/>
              <a:t>that are affected by it, and that is typically what you see in the </a:t>
            </a:r>
            <a:r>
              <a:rPr lang="en-US" dirty="0">
                <a:solidFill>
                  <a:srgbClr val="333333"/>
                </a:solidFill>
                <a:latin typeface="Merriweather"/>
              </a:rPr>
              <a:t>_</a:t>
            </a:r>
            <a:r>
              <a:rPr lang="en-US" dirty="0" err="1"/>
              <a:t>ViewStart.cshtml</a:t>
            </a:r>
            <a:r>
              <a:rPr lang="en-US" dirty="0"/>
              <a:t> file that comes with any Razor Pages (or MVC) template.</a:t>
            </a:r>
          </a:p>
        </p:txBody>
      </p:sp>
      <p:sp>
        <p:nvSpPr>
          <p:cNvPr id="3" name="Title 2"/>
          <p:cNvSpPr>
            <a:spLocks noGrp="1"/>
          </p:cNvSpPr>
          <p:nvPr>
            <p:ph type="title"/>
          </p:nvPr>
        </p:nvSpPr>
        <p:spPr/>
        <p:txBody>
          <a:bodyPr/>
          <a:lstStyle/>
          <a:p>
            <a:r>
              <a:rPr lang="en-US" dirty="0">
                <a:solidFill>
                  <a:srgbClr val="333333"/>
                </a:solidFill>
                <a:latin typeface="Merriweather"/>
              </a:rPr>
              <a:t>_</a:t>
            </a:r>
            <a:r>
              <a:rPr lang="en-US" dirty="0" err="1"/>
              <a:t>ViewStart.cshtml</a:t>
            </a:r>
            <a:endParaRPr lang="en-US" dirty="0"/>
          </a:p>
        </p:txBody>
      </p:sp>
      <p:pic>
        <p:nvPicPr>
          <p:cNvPr id="4" name="Picture 3"/>
          <p:cNvPicPr>
            <a:picLocks noChangeAspect="1"/>
          </p:cNvPicPr>
          <p:nvPr/>
        </p:nvPicPr>
        <p:blipFill>
          <a:blip r:embed="rId2"/>
          <a:stretch>
            <a:fillRect/>
          </a:stretch>
        </p:blipFill>
        <p:spPr>
          <a:xfrm>
            <a:off x="2866696" y="3095519"/>
            <a:ext cx="6313836" cy="2019405"/>
          </a:xfrm>
          <a:prstGeom prst="rect">
            <a:avLst/>
          </a:prstGeom>
          <a:ln>
            <a:solidFill>
              <a:schemeClr val="tx1"/>
            </a:solidFill>
          </a:ln>
        </p:spPr>
      </p:pic>
    </p:spTree>
    <p:extLst>
      <p:ext uri="{BB962C8B-B14F-4D97-AF65-F5344CB8AC3E}">
        <p14:creationId xmlns:p14="http://schemas.microsoft.com/office/powerpoint/2010/main" val="2669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ASP.NET Core provides a </a:t>
            </a:r>
            <a:r>
              <a:rPr lang="en-US" b="1" dirty="0"/>
              <a:t>generalized web framework </a:t>
            </a:r>
            <a:r>
              <a:rPr lang="en-US" dirty="0"/>
              <a:t>that you can use to build a wide variety of applications.</a:t>
            </a:r>
          </a:p>
          <a:p>
            <a:r>
              <a:rPr lang="en-US" dirty="0"/>
              <a:t>We can use ASP.NET Core to build server-rendered web applications, backend server applications, HTTP APIs that can be consumed by mobile applications, and much more.</a:t>
            </a:r>
          </a:p>
          <a:p>
            <a:r>
              <a:rPr lang="en-US" dirty="0"/>
              <a:t>ASP.NET Core is a cross-platform, open-source application framework that we can use to build dynamic web applications quickly.</a:t>
            </a:r>
          </a:p>
          <a:p>
            <a:r>
              <a:rPr lang="en-US" dirty="0"/>
              <a:t>It </a:t>
            </a:r>
            <a:r>
              <a:rPr lang="en-US" b="1" dirty="0"/>
              <a:t>runs on .NET 8</a:t>
            </a:r>
            <a:r>
              <a:rPr lang="en-US" dirty="0"/>
              <a:t>, which is the </a:t>
            </a:r>
            <a:r>
              <a:rPr lang="en-US" b="1" dirty="0"/>
              <a:t>latest version of .NET Core</a:t>
            </a:r>
            <a:r>
              <a:rPr lang="en-US" dirty="0"/>
              <a:t> - a high-performance, cross-platform, open-source runtime.</a:t>
            </a:r>
          </a:p>
          <a:p>
            <a:r>
              <a:rPr lang="en-US" dirty="0"/>
              <a:t>We can build and run it on any platform.</a:t>
            </a:r>
          </a:p>
          <a:p>
            <a:r>
              <a:rPr lang="en-US" dirty="0"/>
              <a:t>Microsoft launched ASP.NET web framework along with .NET Framework 1.0 in 2002, It was designed to run on Windows platform.</a:t>
            </a:r>
          </a:p>
          <a:p>
            <a:r>
              <a:rPr lang="en-US" dirty="0"/>
              <a:t>In </a:t>
            </a:r>
            <a:r>
              <a:rPr lang="en-US" b="1" dirty="0"/>
              <a:t>2016</a:t>
            </a:r>
            <a:r>
              <a:rPr lang="en-US" dirty="0"/>
              <a:t>, </a:t>
            </a:r>
            <a:r>
              <a:rPr lang="en-US" b="1" dirty="0"/>
              <a:t>Microsoft launched ASP.NET Core (.NET Core 1.0) framework </a:t>
            </a:r>
            <a:r>
              <a:rPr lang="en-US" dirty="0"/>
              <a:t>which can run on </a:t>
            </a:r>
            <a:r>
              <a:rPr lang="en-US" b="1" dirty="0"/>
              <a:t>Windows, Mac &amp; Linux</a:t>
            </a:r>
            <a:r>
              <a:rPr lang="en-US" dirty="0"/>
              <a:t>.</a:t>
            </a:r>
          </a:p>
          <a:p>
            <a:endParaRPr lang="en-US" dirty="0"/>
          </a:p>
          <a:p>
            <a:endParaRPr lang="en-US" dirty="0"/>
          </a:p>
        </p:txBody>
      </p:sp>
      <p:sp>
        <p:nvSpPr>
          <p:cNvPr id="3" name="Title 2"/>
          <p:cNvSpPr>
            <a:spLocks noGrp="1"/>
          </p:cNvSpPr>
          <p:nvPr>
            <p:ph type="title"/>
          </p:nvPr>
        </p:nvSpPr>
        <p:spPr/>
        <p:txBody>
          <a:bodyPr/>
          <a:lstStyle/>
          <a:p>
            <a:r>
              <a:rPr lang="en-US" dirty="0"/>
              <a:t>Introduction: ASP.NET Core</a:t>
            </a:r>
          </a:p>
        </p:txBody>
      </p:sp>
    </p:spTree>
    <p:extLst>
      <p:ext uri="{BB962C8B-B14F-4D97-AF65-F5344CB8AC3E}">
        <p14:creationId xmlns:p14="http://schemas.microsoft.com/office/powerpoint/2010/main" val="225521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5"/>
            <a:ext cx="11929641" cy="1898805"/>
          </a:xfrm>
        </p:spPr>
        <p:txBody>
          <a:bodyPr/>
          <a:lstStyle/>
          <a:p>
            <a:r>
              <a:rPr lang="en-US" dirty="0"/>
              <a:t>It is a special Razor view file that allows us to specify the common namespaces, directives, and other elements, that will be automatically imported and applied to all views within a specific directory and its subdirectories. </a:t>
            </a:r>
          </a:p>
          <a:p>
            <a:r>
              <a:rPr lang="en-US" dirty="0"/>
              <a:t>It helps us to simplify the Razor syntax and reduce repetitive code by centralizing the import statements in one place.</a:t>
            </a:r>
          </a:p>
          <a:p>
            <a:endParaRPr lang="en-US" dirty="0"/>
          </a:p>
        </p:txBody>
      </p:sp>
      <p:sp>
        <p:nvSpPr>
          <p:cNvPr id="3" name="Title 2"/>
          <p:cNvSpPr>
            <a:spLocks noGrp="1"/>
          </p:cNvSpPr>
          <p:nvPr>
            <p:ph type="title"/>
          </p:nvPr>
        </p:nvSpPr>
        <p:spPr/>
        <p:txBody>
          <a:bodyPr/>
          <a:lstStyle/>
          <a:p>
            <a:r>
              <a:rPr lang="en-US" dirty="0">
                <a:solidFill>
                  <a:srgbClr val="333333"/>
                </a:solidFill>
                <a:latin typeface="Merriweather"/>
              </a:rPr>
              <a:t>_</a:t>
            </a:r>
            <a:r>
              <a:rPr lang="en-US" dirty="0" err="1"/>
              <a:t>ViewImports.cshtml</a:t>
            </a:r>
            <a:endParaRPr lang="en-US" dirty="0"/>
          </a:p>
        </p:txBody>
      </p:sp>
      <p:pic>
        <p:nvPicPr>
          <p:cNvPr id="4" name="Picture 3"/>
          <p:cNvPicPr>
            <a:picLocks noChangeAspect="1"/>
          </p:cNvPicPr>
          <p:nvPr/>
        </p:nvPicPr>
        <p:blipFill>
          <a:blip r:embed="rId2"/>
          <a:stretch>
            <a:fillRect/>
          </a:stretch>
        </p:blipFill>
        <p:spPr>
          <a:xfrm>
            <a:off x="2017819" y="3120951"/>
            <a:ext cx="8373644" cy="1286054"/>
          </a:xfrm>
          <a:prstGeom prst="rect">
            <a:avLst/>
          </a:prstGeom>
          <a:ln>
            <a:solidFill>
              <a:schemeClr val="tx1"/>
            </a:solidFill>
          </a:ln>
        </p:spPr>
      </p:pic>
    </p:spTree>
    <p:extLst>
      <p:ext uri="{BB962C8B-B14F-4D97-AF65-F5344CB8AC3E}">
        <p14:creationId xmlns:p14="http://schemas.microsoft.com/office/powerpoint/2010/main" val="8918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Partial Views</a:t>
            </a:r>
          </a:p>
        </p:txBody>
      </p:sp>
      <p:sp>
        <p:nvSpPr>
          <p:cNvPr id="5" name="Text Placeholder 4"/>
          <p:cNvSpPr>
            <a:spLocks noGrp="1"/>
          </p:cNvSpPr>
          <p:nvPr>
            <p:ph type="body" idx="1"/>
          </p:nvPr>
        </p:nvSpPr>
        <p:spPr/>
        <p:txBody>
          <a:bodyPr/>
          <a:lstStyle/>
          <a:p>
            <a:r>
              <a:rPr lang="en-US" dirty="0"/>
              <a:t>Section – 2.4</a:t>
            </a:r>
          </a:p>
        </p:txBody>
      </p:sp>
    </p:spTree>
    <p:extLst>
      <p:ext uri="{BB962C8B-B14F-4D97-AF65-F5344CB8AC3E}">
        <p14:creationId xmlns:p14="http://schemas.microsoft.com/office/powerpoint/2010/main" val="1329847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300" dirty="0"/>
              <a:t>Partial Views are just a view that can be </a:t>
            </a:r>
            <a:r>
              <a:rPr lang="en-US" sz="2300" b="1" dirty="0">
                <a:solidFill>
                  <a:schemeClr val="accent6"/>
                </a:solidFill>
              </a:rPr>
              <a:t>reused across the web application</a:t>
            </a:r>
            <a:r>
              <a:rPr lang="en-US" sz="2300" dirty="0"/>
              <a:t>. </a:t>
            </a:r>
          </a:p>
          <a:p>
            <a:r>
              <a:rPr lang="en-US" sz="2300" dirty="0"/>
              <a:t>So, Partial Views can act as a </a:t>
            </a:r>
            <a:r>
              <a:rPr lang="en-US" sz="2300" b="1" dirty="0">
                <a:solidFill>
                  <a:schemeClr val="accent6"/>
                </a:solidFill>
              </a:rPr>
              <a:t>pluggable reusable block </a:t>
            </a:r>
            <a:r>
              <a:rPr lang="en-US" sz="2300" dirty="0"/>
              <a:t>that we can call from anywhere in the application and the content of the partial view is displayed. </a:t>
            </a:r>
          </a:p>
          <a:p>
            <a:r>
              <a:rPr lang="en-US" sz="2300" dirty="0"/>
              <a:t>Whenever we use Partial Views, it must be </a:t>
            </a:r>
            <a:r>
              <a:rPr lang="en-US" sz="2300" b="1" dirty="0">
                <a:solidFill>
                  <a:schemeClr val="accent6"/>
                </a:solidFill>
              </a:rPr>
              <a:t>rendered as a child view</a:t>
            </a:r>
            <a:r>
              <a:rPr lang="en-US" sz="2300" dirty="0"/>
              <a:t>. </a:t>
            </a:r>
          </a:p>
          <a:p>
            <a:r>
              <a:rPr lang="en-US" sz="2300" dirty="0"/>
              <a:t>It is very helpful as a reusable component or in the case of </a:t>
            </a:r>
            <a:r>
              <a:rPr lang="en-US" sz="2300" b="1" dirty="0">
                <a:solidFill>
                  <a:schemeClr val="tx2"/>
                </a:solidFill>
              </a:rPr>
              <a:t>splitting a large interface into small parts</a:t>
            </a:r>
            <a:r>
              <a:rPr lang="en-US" sz="2300" dirty="0"/>
              <a:t>. </a:t>
            </a:r>
          </a:p>
          <a:p>
            <a:r>
              <a:rPr lang="en-US" sz="2300" dirty="0"/>
              <a:t>We can create a partial view just like regular views and this view can be returned from the controller using </a:t>
            </a:r>
            <a:r>
              <a:rPr lang="en-US" sz="2300" dirty="0" err="1"/>
              <a:t>ViewResult</a:t>
            </a:r>
            <a:r>
              <a:rPr lang="en-US" sz="2300" dirty="0"/>
              <a:t>. </a:t>
            </a:r>
          </a:p>
          <a:p>
            <a:r>
              <a:rPr lang="en-US" sz="2300" dirty="0"/>
              <a:t>The main difference is that the partial view does not run </a:t>
            </a:r>
            <a:r>
              <a:rPr lang="en-US" sz="2300" dirty="0">
                <a:latin typeface="Calibri" panose="020F0502020204030204" pitchFamily="34" charset="0"/>
                <a:cs typeface="Calibri" panose="020F0502020204030204" pitchFamily="34" charset="0"/>
              </a:rPr>
              <a:t>_</a:t>
            </a:r>
            <a:r>
              <a:rPr lang="en-US" sz="2300" dirty="0" err="1"/>
              <a:t>ViewStart.cshtml</a:t>
            </a:r>
            <a:r>
              <a:rPr lang="en-US" sz="2300" dirty="0"/>
              <a:t> before the rendering and also, the partial view is rendered within another view.</a:t>
            </a:r>
          </a:p>
          <a:p>
            <a:r>
              <a:rPr lang="en-US" sz="2300" dirty="0"/>
              <a:t>Partial view passes the name of the partial and also can pass a model data which is optional.</a:t>
            </a:r>
          </a:p>
          <a:p>
            <a:r>
              <a:rPr lang="en-US" sz="2300" dirty="0"/>
              <a:t>A partial view is normally rendered in the main views using </a:t>
            </a:r>
            <a:r>
              <a:rPr lang="en-US" sz="2300" dirty="0">
                <a:solidFill>
                  <a:schemeClr val="accent6">
                    <a:lumMod val="75000"/>
                  </a:schemeClr>
                </a:solidFill>
              </a:rPr>
              <a:t>@</a:t>
            </a:r>
            <a:r>
              <a:rPr lang="en-US" sz="2300" dirty="0" err="1">
                <a:solidFill>
                  <a:schemeClr val="accent6">
                    <a:lumMod val="75000"/>
                  </a:schemeClr>
                </a:solidFill>
              </a:rPr>
              <a:t>Html.Partial</a:t>
            </a:r>
            <a:r>
              <a:rPr lang="en-US" sz="2300" dirty="0">
                <a:solidFill>
                  <a:schemeClr val="accent6">
                    <a:lumMod val="75000"/>
                  </a:schemeClr>
                </a:solidFill>
              </a:rPr>
              <a:t>() </a:t>
            </a:r>
            <a:r>
              <a:rPr lang="en-US" sz="2300" dirty="0"/>
              <a:t>method.</a:t>
            </a:r>
          </a:p>
          <a:p>
            <a:r>
              <a:rPr lang="en-US" sz="2300" dirty="0"/>
              <a:t>A partial view are not associated with a layout page and cannot be called directly by a URL.</a:t>
            </a:r>
          </a:p>
        </p:txBody>
      </p:sp>
      <p:sp>
        <p:nvSpPr>
          <p:cNvPr id="3" name="Title 2"/>
          <p:cNvSpPr>
            <a:spLocks noGrp="1"/>
          </p:cNvSpPr>
          <p:nvPr>
            <p:ph type="title"/>
          </p:nvPr>
        </p:nvSpPr>
        <p:spPr/>
        <p:txBody>
          <a:bodyPr/>
          <a:lstStyle/>
          <a:p>
            <a:r>
              <a:rPr lang="en-US" dirty="0"/>
              <a:t>Introduction : Partial View</a:t>
            </a:r>
          </a:p>
        </p:txBody>
      </p:sp>
    </p:spTree>
    <p:extLst>
      <p:ext uri="{BB962C8B-B14F-4D97-AF65-F5344CB8AC3E}">
        <p14:creationId xmlns:p14="http://schemas.microsoft.com/office/powerpoint/2010/main" val="407818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To create a partial view, right click on the Shared folder -&gt; click </a:t>
            </a:r>
            <a:r>
              <a:rPr lang="en-US" b="1" dirty="0"/>
              <a:t>Add</a:t>
            </a:r>
            <a:r>
              <a:rPr lang="en-US" dirty="0"/>
              <a:t> -&gt; click </a:t>
            </a:r>
            <a:r>
              <a:rPr lang="en-US" b="1" dirty="0"/>
              <a:t>View</a:t>
            </a:r>
            <a:r>
              <a:rPr lang="en-US" dirty="0"/>
              <a:t> to open the Add View popup, as shown below.</a:t>
            </a:r>
          </a:p>
          <a:p>
            <a:endParaRPr lang="en-US" dirty="0"/>
          </a:p>
        </p:txBody>
      </p:sp>
      <p:sp>
        <p:nvSpPr>
          <p:cNvPr id="3" name="Title 2"/>
          <p:cNvSpPr>
            <a:spLocks noGrp="1"/>
          </p:cNvSpPr>
          <p:nvPr>
            <p:ph type="title"/>
          </p:nvPr>
        </p:nvSpPr>
        <p:spPr/>
        <p:txBody>
          <a:bodyPr>
            <a:normAutofit/>
          </a:bodyPr>
          <a:lstStyle/>
          <a:p>
            <a:r>
              <a:rPr lang="en-US" dirty="0"/>
              <a:t>Creating a New Partial View from Visual Studio</a:t>
            </a:r>
          </a:p>
        </p:txBody>
      </p:sp>
      <p:pic>
        <p:nvPicPr>
          <p:cNvPr id="5" name="Picture 4"/>
          <p:cNvPicPr>
            <a:picLocks noChangeAspect="1"/>
          </p:cNvPicPr>
          <p:nvPr/>
        </p:nvPicPr>
        <p:blipFill>
          <a:blip r:embed="rId2"/>
          <a:stretch>
            <a:fillRect/>
          </a:stretch>
        </p:blipFill>
        <p:spPr>
          <a:xfrm>
            <a:off x="439739" y="1674755"/>
            <a:ext cx="5221299" cy="3380811"/>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5884752" y="1674755"/>
            <a:ext cx="5896078" cy="3802498"/>
          </a:xfrm>
          <a:prstGeom prst="rect">
            <a:avLst/>
          </a:prstGeom>
          <a:ln>
            <a:solidFill>
              <a:schemeClr val="tx1"/>
            </a:solidFill>
          </a:ln>
        </p:spPr>
      </p:pic>
      <p:sp>
        <p:nvSpPr>
          <p:cNvPr id="7" name="Rectangle 6"/>
          <p:cNvSpPr/>
          <p:nvPr/>
        </p:nvSpPr>
        <p:spPr>
          <a:xfrm>
            <a:off x="5911912" y="3675707"/>
            <a:ext cx="1475715" cy="2444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130826" y="5122754"/>
            <a:ext cx="786143" cy="3183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493127" y="3238125"/>
            <a:ext cx="2038540" cy="4556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230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You can render the partial view in the parent view using the HTML helper methods:</a:t>
            </a:r>
          </a:p>
          <a:p>
            <a:pPr lvl="1"/>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Html.</a:t>
            </a:r>
            <a:r>
              <a:rPr lang="en-US" b="1" dirty="0" err="1">
                <a:solidFill>
                  <a:srgbClr val="74531F"/>
                </a:solidFill>
                <a:latin typeface="Consolas" panose="020B0609020204030204" pitchFamily="49" charset="0"/>
              </a:rPr>
              <a:t>Partial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"_</a:t>
            </a:r>
            <a:r>
              <a:rPr lang="en-US" dirty="0" err="1">
                <a:solidFill>
                  <a:srgbClr val="A31515"/>
                </a:solidFill>
                <a:latin typeface="Consolas" panose="020B0609020204030204" pitchFamily="49" charset="0"/>
              </a:rPr>
              <a:t>PartialViewName</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b="1" dirty="0"/>
              <a:t>OR </a:t>
            </a:r>
            <a:r>
              <a:rPr lang="en-US" dirty="0">
                <a:solidFill>
                  <a:srgbClr val="0000FF"/>
                </a:solidFill>
                <a:latin typeface="Consolas" panose="020B0609020204030204" pitchFamily="49" charset="0"/>
              </a:rPr>
              <a:t>&lt;</a:t>
            </a:r>
            <a:r>
              <a:rPr lang="en-US" b="1" dirty="0">
                <a:solidFill>
                  <a:srgbClr val="800080"/>
                </a:solidFill>
                <a:latin typeface="Consolas" panose="020B0609020204030204" pitchFamily="49" charset="0"/>
              </a:rPr>
              <a:t>partial</a:t>
            </a:r>
            <a:r>
              <a:rPr lang="en-US" dirty="0">
                <a:solidFill>
                  <a:srgbClr val="000000"/>
                </a:solidFill>
                <a:latin typeface="Consolas" panose="020B0609020204030204" pitchFamily="49" charset="0"/>
              </a:rPr>
              <a:t> </a:t>
            </a:r>
            <a:r>
              <a:rPr lang="en-US" b="1" dirty="0">
                <a:solidFill>
                  <a:srgbClr val="800080"/>
                </a:solidFill>
                <a:latin typeface="Consolas" panose="020B0609020204030204" pitchFamily="49" charset="0"/>
              </a:rPr>
              <a:t>name</a:t>
            </a:r>
            <a:r>
              <a:rPr lang="en-US" dirty="0">
                <a:solidFill>
                  <a:srgbClr val="0000FF"/>
                </a:solidFill>
                <a:latin typeface="Consolas" panose="020B0609020204030204" pitchFamily="49" charset="0"/>
              </a:rPr>
              <a:t>="_</a:t>
            </a:r>
            <a:r>
              <a:rPr lang="en-US" dirty="0" err="1">
                <a:solidFill>
                  <a:srgbClr val="0000FF"/>
                </a:solidFill>
                <a:latin typeface="Consolas" panose="020B0609020204030204" pitchFamily="49" charset="0"/>
              </a:rPr>
              <a:t>PartialViewName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endParaRPr lang="en-US" sz="4800" dirty="0">
              <a:latin typeface="Arial" panose="020B0604020202020204" pitchFamily="34" charset="0"/>
            </a:endParaRPr>
          </a:p>
          <a:p>
            <a:pPr lvl="2"/>
            <a:r>
              <a:rPr lang="en-US" dirty="0"/>
              <a:t>This helper method always renders the partial view in the application.</a:t>
            </a:r>
          </a:p>
          <a:p>
            <a:pPr lvl="2"/>
            <a:r>
              <a:rPr lang="en-US" dirty="0"/>
              <a:t>This method always takes one argument as a string in which we normally specify the partial view name as a string and </a:t>
            </a:r>
            <a:r>
              <a:rPr lang="en-US" dirty="0">
                <a:solidFill>
                  <a:schemeClr val="accent6">
                    <a:lumMod val="75000"/>
                  </a:schemeClr>
                </a:solidFill>
              </a:rPr>
              <a:t>it returns the view content as </a:t>
            </a:r>
            <a:r>
              <a:rPr lang="en-US" dirty="0" err="1">
                <a:solidFill>
                  <a:schemeClr val="accent6">
                    <a:lumMod val="75000"/>
                  </a:schemeClr>
                </a:solidFill>
              </a:rPr>
              <a:t>MvcHtmlString</a:t>
            </a:r>
            <a:r>
              <a:rPr lang="en-US" dirty="0">
                <a:solidFill>
                  <a:schemeClr val="accent6">
                    <a:lumMod val="75000"/>
                  </a:schemeClr>
                </a:solidFill>
              </a:rPr>
              <a:t> type value</a:t>
            </a:r>
            <a:r>
              <a:rPr lang="en-US" dirty="0"/>
              <a:t>.</a:t>
            </a:r>
          </a:p>
          <a:p>
            <a:pPr lvl="2"/>
            <a:r>
              <a:rPr lang="en-US" dirty="0"/>
              <a:t>It always returns the content of the views as HTML and this gives us the facility to change or modify the HTML part before rendering. </a:t>
            </a:r>
          </a:p>
          <a:p>
            <a:pPr lvl="1"/>
            <a:r>
              <a:rPr lang="en-US" dirty="0">
                <a:ln>
                  <a:solidFill>
                    <a:srgbClr val="FFFF00"/>
                  </a:solidFill>
                </a:ln>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Html.</a:t>
            </a:r>
            <a:r>
              <a:rPr lang="en-US" b="1" dirty="0" err="1">
                <a:solidFill>
                  <a:srgbClr val="74531F"/>
                </a:solidFill>
                <a:latin typeface="Consolas" panose="020B0609020204030204" pitchFamily="49" charset="0"/>
              </a:rPr>
              <a:t>RenderPartial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"_</a:t>
            </a:r>
            <a:r>
              <a:rPr lang="en-US" dirty="0" err="1">
                <a:solidFill>
                  <a:srgbClr val="A31515"/>
                </a:solidFill>
                <a:latin typeface="Consolas" panose="020B0609020204030204" pitchFamily="49" charset="0"/>
              </a:rPr>
              <a:t>PartialViewName</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a:ln>
                  <a:solidFill>
                    <a:srgbClr val="FFFF00"/>
                  </a:solidFill>
                </a:ln>
                <a:solidFill>
                  <a:srgbClr val="000000"/>
                </a:solidFill>
                <a:latin typeface="Consolas" panose="020B0609020204030204" pitchFamily="49" charset="0"/>
              </a:rPr>
              <a:t>}</a:t>
            </a:r>
          </a:p>
          <a:p>
            <a:pPr lvl="2"/>
            <a:r>
              <a:rPr lang="en-US" dirty="0"/>
              <a:t>This method is the same as the @</a:t>
            </a:r>
            <a:r>
              <a:rPr lang="en-US" dirty="0" err="1"/>
              <a:t>Html.Partial</a:t>
            </a:r>
            <a:r>
              <a:rPr lang="en-US" dirty="0"/>
              <a:t>() method except that it writes the resulted HTML of a specified partial view into an HTTP response stream directly. </a:t>
            </a:r>
          </a:p>
          <a:p>
            <a:pPr lvl="2"/>
            <a:r>
              <a:rPr lang="en-US" dirty="0"/>
              <a:t>So, you can modify it's HTML before render.</a:t>
            </a:r>
          </a:p>
        </p:txBody>
      </p:sp>
      <p:sp>
        <p:nvSpPr>
          <p:cNvPr id="3" name="Title 2"/>
          <p:cNvSpPr>
            <a:spLocks noGrp="1"/>
          </p:cNvSpPr>
          <p:nvPr>
            <p:ph type="title"/>
          </p:nvPr>
        </p:nvSpPr>
        <p:spPr/>
        <p:txBody>
          <a:bodyPr/>
          <a:lstStyle/>
          <a:p>
            <a:r>
              <a:rPr lang="en-US" dirty="0"/>
              <a:t>Rendering a Partial Views</a:t>
            </a:r>
          </a:p>
        </p:txBody>
      </p:sp>
    </p:spTree>
    <p:extLst>
      <p:ext uri="{BB962C8B-B14F-4D97-AF65-F5344CB8AC3E}">
        <p14:creationId xmlns:p14="http://schemas.microsoft.com/office/powerpoint/2010/main" val="296363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56387" y="1224668"/>
            <a:ext cx="11479227" cy="4525006"/>
          </a:xfrm>
          <a:prstGeom prst="rect">
            <a:avLst/>
          </a:prstGeom>
        </p:spPr>
      </p:pic>
      <p:sp>
        <p:nvSpPr>
          <p:cNvPr id="3" name="Title 2"/>
          <p:cNvSpPr>
            <a:spLocks noGrp="1"/>
          </p:cNvSpPr>
          <p:nvPr>
            <p:ph type="title"/>
          </p:nvPr>
        </p:nvSpPr>
        <p:spPr/>
        <p:txBody>
          <a:bodyPr/>
          <a:lstStyle/>
          <a:p>
            <a:r>
              <a:rPr lang="en-US" dirty="0"/>
              <a:t>Example: Partial View</a:t>
            </a:r>
          </a:p>
        </p:txBody>
      </p:sp>
      <p:sp>
        <p:nvSpPr>
          <p:cNvPr id="6" name="Rounded Rectangle 5"/>
          <p:cNvSpPr/>
          <p:nvPr/>
        </p:nvSpPr>
        <p:spPr>
          <a:xfrm>
            <a:off x="371192" y="778594"/>
            <a:ext cx="1982709" cy="389299"/>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_</a:t>
            </a:r>
            <a:r>
              <a:rPr lang="en-US" sz="2000" b="1" dirty="0" err="1">
                <a:solidFill>
                  <a:schemeClr val="tx1"/>
                </a:solidFill>
                <a:latin typeface="Calibri" panose="020F0502020204030204" pitchFamily="34" charset="0"/>
                <a:cs typeface="Calibri" panose="020F0502020204030204" pitchFamily="34" charset="0"/>
              </a:rPr>
              <a:t>Header.cshtml</a:t>
            </a:r>
            <a:endParaRPr lang="en-US" sz="20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3283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Partial View Cont..</a:t>
            </a:r>
          </a:p>
        </p:txBody>
      </p:sp>
      <p:sp>
        <p:nvSpPr>
          <p:cNvPr id="6" name="Rounded Rectangle 5"/>
          <p:cNvSpPr/>
          <p:nvPr/>
        </p:nvSpPr>
        <p:spPr>
          <a:xfrm>
            <a:off x="371192" y="778594"/>
            <a:ext cx="1982709" cy="389299"/>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_</a:t>
            </a:r>
            <a:r>
              <a:rPr lang="en-US" sz="2000" b="1" dirty="0" err="1">
                <a:solidFill>
                  <a:schemeClr val="tx1"/>
                </a:solidFill>
                <a:latin typeface="Calibri" panose="020F0502020204030204" pitchFamily="34" charset="0"/>
                <a:cs typeface="Calibri" panose="020F0502020204030204" pitchFamily="34" charset="0"/>
              </a:rPr>
              <a:t>Footer.cshtml</a:t>
            </a:r>
            <a:endParaRPr lang="en-US" sz="2000" b="1" dirty="0">
              <a:solidFill>
                <a:schemeClr val="tx1"/>
              </a:solidFill>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a:stretch>
            <a:fillRect/>
          </a:stretch>
        </p:blipFill>
        <p:spPr>
          <a:xfrm>
            <a:off x="376893" y="1230264"/>
            <a:ext cx="11564964" cy="1590897"/>
          </a:xfrm>
          <a:prstGeom prst="rect">
            <a:avLst/>
          </a:prstGeom>
        </p:spPr>
      </p:pic>
    </p:spTree>
    <p:extLst>
      <p:ext uri="{BB962C8B-B14F-4D97-AF65-F5344CB8AC3E}">
        <p14:creationId xmlns:p14="http://schemas.microsoft.com/office/powerpoint/2010/main" val="1909347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Partial View Cont..</a:t>
            </a:r>
          </a:p>
        </p:txBody>
      </p:sp>
      <p:pic>
        <p:nvPicPr>
          <p:cNvPr id="4" name="Picture 3"/>
          <p:cNvPicPr>
            <a:picLocks noChangeAspect="1"/>
          </p:cNvPicPr>
          <p:nvPr/>
        </p:nvPicPr>
        <p:blipFill>
          <a:blip r:embed="rId2"/>
          <a:stretch>
            <a:fillRect/>
          </a:stretch>
        </p:blipFill>
        <p:spPr>
          <a:xfrm>
            <a:off x="362188" y="1210948"/>
            <a:ext cx="9421540" cy="5287113"/>
          </a:xfrm>
          <a:prstGeom prst="rect">
            <a:avLst/>
          </a:prstGeom>
        </p:spPr>
      </p:pic>
      <p:sp>
        <p:nvSpPr>
          <p:cNvPr id="5" name="Rounded Rectangle 4"/>
          <p:cNvSpPr/>
          <p:nvPr/>
        </p:nvSpPr>
        <p:spPr>
          <a:xfrm>
            <a:off x="371193" y="778594"/>
            <a:ext cx="1837854" cy="389299"/>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_</a:t>
            </a:r>
            <a:r>
              <a:rPr lang="en-US" sz="2000" b="1" dirty="0" err="1">
                <a:solidFill>
                  <a:schemeClr val="tx1"/>
                </a:solidFill>
                <a:latin typeface="Calibri" panose="020F0502020204030204" pitchFamily="34" charset="0"/>
                <a:cs typeface="Calibri" panose="020F0502020204030204" pitchFamily="34" charset="0"/>
              </a:rPr>
              <a:t>Layout.cshtml</a:t>
            </a:r>
            <a:endParaRPr lang="en-US" sz="2000" b="1" dirty="0">
              <a:solidFill>
                <a:schemeClr val="tx1"/>
              </a:solidFill>
              <a:latin typeface="Calibri" panose="020F0502020204030204" pitchFamily="34" charset="0"/>
              <a:cs typeface="Calibri" panose="020F0502020204030204" pitchFamily="34" charset="0"/>
            </a:endParaRPr>
          </a:p>
        </p:txBody>
      </p:sp>
      <p:sp>
        <p:nvSpPr>
          <p:cNvPr id="6" name="Rectangle 5"/>
          <p:cNvSpPr/>
          <p:nvPr/>
        </p:nvSpPr>
        <p:spPr>
          <a:xfrm>
            <a:off x="2236205" y="3775296"/>
            <a:ext cx="2643613" cy="2353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43750" y="5240448"/>
            <a:ext cx="2726602" cy="2368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705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5"/>
            <a:ext cx="11929641" cy="5661180"/>
          </a:xfrm>
        </p:spPr>
        <p:txBody>
          <a:bodyPr/>
          <a:lstStyle/>
          <a:p>
            <a:endParaRPr lang="en-US" dirty="0"/>
          </a:p>
          <a:p>
            <a:endParaRPr lang="en-US" dirty="0"/>
          </a:p>
        </p:txBody>
      </p:sp>
      <p:sp>
        <p:nvSpPr>
          <p:cNvPr id="3" name="Title 2"/>
          <p:cNvSpPr>
            <a:spLocks noGrp="1"/>
          </p:cNvSpPr>
          <p:nvPr>
            <p:ph type="title"/>
          </p:nvPr>
        </p:nvSpPr>
        <p:spPr/>
        <p:txBody>
          <a:bodyPr/>
          <a:lstStyle/>
          <a:p>
            <a:r>
              <a:rPr lang="en-US" dirty="0"/>
              <a:t>Views v/s Partial Views</a:t>
            </a:r>
          </a:p>
        </p:txBody>
      </p:sp>
      <p:graphicFrame>
        <p:nvGraphicFramePr>
          <p:cNvPr id="4" name="Table 3"/>
          <p:cNvGraphicFramePr>
            <a:graphicFrameLocks noGrp="1"/>
          </p:cNvGraphicFramePr>
          <p:nvPr/>
        </p:nvGraphicFramePr>
        <p:xfrm>
          <a:off x="333374" y="906991"/>
          <a:ext cx="11553826" cy="4572000"/>
        </p:xfrm>
        <a:graphic>
          <a:graphicData uri="http://schemas.openxmlformats.org/drawingml/2006/table">
            <a:tbl>
              <a:tblPr firstRow="1" bandRow="1">
                <a:tableStyleId>{5C22544A-7EE6-4342-B048-85BDC9FD1C3A}</a:tableStyleId>
              </a:tblPr>
              <a:tblGrid>
                <a:gridCol w="5776913">
                  <a:extLst>
                    <a:ext uri="{9D8B030D-6E8A-4147-A177-3AD203B41FA5}">
                      <a16:colId xmlns:a16="http://schemas.microsoft.com/office/drawing/2014/main" val="20000"/>
                    </a:ext>
                  </a:extLst>
                </a:gridCol>
                <a:gridCol w="5776913">
                  <a:extLst>
                    <a:ext uri="{9D8B030D-6E8A-4147-A177-3AD203B41FA5}">
                      <a16:colId xmlns:a16="http://schemas.microsoft.com/office/drawing/2014/main" val="20001"/>
                    </a:ext>
                  </a:extLst>
                </a:gridCol>
              </a:tblGrid>
              <a:tr h="350609">
                <a:tc>
                  <a:txBody>
                    <a:bodyPr/>
                    <a:lstStyle/>
                    <a:p>
                      <a:r>
                        <a:rPr lang="en-US" dirty="0"/>
                        <a:t>Views</a:t>
                      </a:r>
                    </a:p>
                  </a:txBody>
                  <a:tcPr/>
                </a:tc>
                <a:tc>
                  <a:txBody>
                    <a:bodyPr/>
                    <a:lstStyle/>
                    <a:p>
                      <a:r>
                        <a:rPr lang="en-US" dirty="0"/>
                        <a:t>Partial Views</a:t>
                      </a:r>
                    </a:p>
                  </a:txBody>
                  <a:tcPr/>
                </a:tc>
                <a:extLst>
                  <a:ext uri="{0D108BD9-81ED-4DB2-BD59-A6C34878D82A}">
                    <a16:rowId xmlns:a16="http://schemas.microsoft.com/office/drawing/2014/main" val="10000"/>
                  </a:ext>
                </a:extLst>
              </a:tr>
              <a:tr h="350609">
                <a:tc>
                  <a:txBody>
                    <a:bodyPr/>
                    <a:lstStyle/>
                    <a:p>
                      <a:pPr algn="just"/>
                      <a:r>
                        <a:rPr lang="en-US" sz="1800" b="0" i="0" kern="1200" dirty="0">
                          <a:solidFill>
                            <a:schemeClr val="dk1"/>
                          </a:solidFill>
                          <a:effectLst/>
                          <a:latin typeface="+mn-lt"/>
                          <a:ea typeface="+mn-ea"/>
                          <a:cs typeface="+mn-cs"/>
                        </a:rPr>
                        <a:t>View contains the layout page</a:t>
                      </a:r>
                      <a:endParaRPr lang="en-US" dirty="0"/>
                    </a:p>
                  </a:txBody>
                  <a:tcPr/>
                </a:tc>
                <a:tc>
                  <a:txBody>
                    <a:bodyPr/>
                    <a:lstStyle/>
                    <a:p>
                      <a:pPr algn="just"/>
                      <a:r>
                        <a:rPr lang="en-US" sz="1800" b="0" i="0" kern="1200" dirty="0">
                          <a:solidFill>
                            <a:schemeClr val="dk1"/>
                          </a:solidFill>
                          <a:effectLst/>
                          <a:latin typeface="+mn-lt"/>
                          <a:ea typeface="+mn-ea"/>
                          <a:cs typeface="+mn-cs"/>
                        </a:rPr>
                        <a:t>Partial View does not contain the layout page</a:t>
                      </a:r>
                      <a:endParaRPr lang="en-US" dirty="0"/>
                    </a:p>
                  </a:txBody>
                  <a:tcPr/>
                </a:tc>
                <a:extLst>
                  <a:ext uri="{0D108BD9-81ED-4DB2-BD59-A6C34878D82A}">
                    <a16:rowId xmlns:a16="http://schemas.microsoft.com/office/drawing/2014/main" val="10001"/>
                  </a:ext>
                </a:extLst>
              </a:tr>
              <a:tr h="350609">
                <a:tc>
                  <a:txBody>
                    <a:bodyPr/>
                    <a:lstStyle/>
                    <a:p>
                      <a:pPr algn="just"/>
                      <a:r>
                        <a:rPr lang="en-US" sz="1800" b="0" i="0" kern="1200" dirty="0">
                          <a:solidFill>
                            <a:schemeClr val="dk1"/>
                          </a:solidFill>
                          <a:effectLst/>
                          <a:latin typeface="+mn-lt"/>
                          <a:ea typeface="+mn-ea"/>
                          <a:cs typeface="+mn-cs"/>
                        </a:rPr>
                        <a:t>Before any view is rendered, </a:t>
                      </a:r>
                      <a:r>
                        <a:rPr lang="en-US" sz="1800" b="0" i="0" kern="1200" dirty="0" err="1">
                          <a:solidFill>
                            <a:schemeClr val="dk1"/>
                          </a:solidFill>
                          <a:effectLst/>
                          <a:latin typeface="+mn-lt"/>
                          <a:ea typeface="+mn-ea"/>
                          <a:cs typeface="+mn-cs"/>
                        </a:rPr>
                        <a:t>viewstart</a:t>
                      </a:r>
                      <a:r>
                        <a:rPr lang="en-US" sz="1800" b="0" i="0" kern="1200" dirty="0">
                          <a:solidFill>
                            <a:schemeClr val="dk1"/>
                          </a:solidFill>
                          <a:effectLst/>
                          <a:latin typeface="+mn-lt"/>
                          <a:ea typeface="+mn-ea"/>
                          <a:cs typeface="+mn-cs"/>
                        </a:rPr>
                        <a:t> page is rendered</a:t>
                      </a:r>
                      <a:endParaRPr lang="en-US" dirty="0"/>
                    </a:p>
                  </a:txBody>
                  <a:tcPr/>
                </a:tc>
                <a:tc>
                  <a:txBody>
                    <a:bodyPr/>
                    <a:lstStyle/>
                    <a:p>
                      <a:pPr algn="just"/>
                      <a:r>
                        <a:rPr lang="en-US" sz="1800" b="0" i="0" kern="1200" dirty="0">
                          <a:solidFill>
                            <a:schemeClr val="dk1"/>
                          </a:solidFill>
                          <a:effectLst/>
                          <a:latin typeface="+mn-lt"/>
                          <a:ea typeface="+mn-ea"/>
                          <a:cs typeface="+mn-cs"/>
                        </a:rPr>
                        <a:t>Partial view does not verify for a </a:t>
                      </a:r>
                      <a:r>
                        <a:rPr lang="en-US" sz="1800" b="0" i="0" kern="1200" dirty="0" err="1">
                          <a:solidFill>
                            <a:schemeClr val="dk1"/>
                          </a:solidFill>
                          <a:effectLst/>
                          <a:latin typeface="+mn-lt"/>
                          <a:ea typeface="+mn-ea"/>
                          <a:cs typeface="+mn-cs"/>
                        </a:rPr>
                        <a:t>viewstart.cshtml</a:t>
                      </a:r>
                      <a:r>
                        <a:rPr lang="en-US" sz="1800" b="0" i="0" kern="1200" dirty="0">
                          <a:solidFill>
                            <a:schemeClr val="dk1"/>
                          </a:solidFill>
                          <a:effectLst/>
                          <a:latin typeface="+mn-lt"/>
                          <a:ea typeface="+mn-ea"/>
                          <a:cs typeface="+mn-cs"/>
                        </a:rPr>
                        <a:t> page</a:t>
                      </a:r>
                      <a:endParaRPr lang="en-US" dirty="0"/>
                    </a:p>
                  </a:txBody>
                  <a:tcPr/>
                </a:tc>
                <a:extLst>
                  <a:ext uri="{0D108BD9-81ED-4DB2-BD59-A6C34878D82A}">
                    <a16:rowId xmlns:a16="http://schemas.microsoft.com/office/drawing/2014/main" val="10002"/>
                  </a:ext>
                </a:extLst>
              </a:tr>
              <a:tr h="613565">
                <a:tc>
                  <a:txBody>
                    <a:bodyPr/>
                    <a:lstStyle/>
                    <a:p>
                      <a:pPr algn="just"/>
                      <a:r>
                        <a:rPr lang="en-US" sz="1800" b="0" i="0" kern="1200" dirty="0">
                          <a:solidFill>
                            <a:schemeClr val="dk1"/>
                          </a:solidFill>
                          <a:effectLst/>
                          <a:latin typeface="+mn-lt"/>
                          <a:ea typeface="+mn-ea"/>
                          <a:cs typeface="+mn-cs"/>
                        </a:rPr>
                        <a:t>View might have markup tags like body, html, head, title, Meta etc.</a:t>
                      </a:r>
                      <a:endParaRPr lang="en-US" dirty="0"/>
                    </a:p>
                  </a:txBody>
                  <a:tcPr/>
                </a:tc>
                <a:tc>
                  <a:txBody>
                    <a:bodyPr/>
                    <a:lstStyle/>
                    <a:p>
                      <a:pPr algn="just"/>
                      <a:r>
                        <a:rPr lang="en-US" sz="1800" b="0" i="0" kern="1200" dirty="0">
                          <a:solidFill>
                            <a:schemeClr val="dk1"/>
                          </a:solidFill>
                          <a:effectLst/>
                          <a:latin typeface="+mn-lt"/>
                          <a:ea typeface="+mn-ea"/>
                          <a:cs typeface="+mn-cs"/>
                        </a:rPr>
                        <a:t>Partial view is designed specially to render within the view and just because of that it does not consist any mark up tag</a:t>
                      </a:r>
                      <a:endParaRPr lang="en-US" dirty="0"/>
                    </a:p>
                  </a:txBody>
                  <a:tcPr/>
                </a:tc>
                <a:extLst>
                  <a:ext uri="{0D108BD9-81ED-4DB2-BD59-A6C34878D82A}">
                    <a16:rowId xmlns:a16="http://schemas.microsoft.com/office/drawing/2014/main" val="10003"/>
                  </a:ext>
                </a:extLst>
              </a:tr>
              <a:tr h="350609">
                <a:tc>
                  <a:txBody>
                    <a:bodyPr/>
                    <a:lstStyle/>
                    <a:p>
                      <a:pPr algn="just"/>
                      <a:r>
                        <a:rPr lang="en-US" sz="1800" b="0" i="0" kern="1200" dirty="0">
                          <a:solidFill>
                            <a:schemeClr val="dk1"/>
                          </a:solidFill>
                          <a:effectLst/>
                          <a:latin typeface="+mn-lt"/>
                          <a:ea typeface="+mn-ea"/>
                          <a:cs typeface="+mn-cs"/>
                        </a:rPr>
                        <a:t>View is not lightweight as compare to Partial View</a:t>
                      </a:r>
                      <a:endParaRPr lang="en-US" dirty="0"/>
                    </a:p>
                  </a:txBody>
                  <a:tcPr/>
                </a:tc>
                <a:tc>
                  <a:txBody>
                    <a:bodyPr/>
                    <a:lstStyle/>
                    <a:p>
                      <a:pPr algn="just"/>
                      <a:r>
                        <a:rPr lang="en-US" sz="1800" b="0" i="0" kern="1200" dirty="0">
                          <a:solidFill>
                            <a:schemeClr val="dk1"/>
                          </a:solidFill>
                          <a:effectLst/>
                          <a:latin typeface="+mn-lt"/>
                          <a:ea typeface="+mn-ea"/>
                          <a:cs typeface="+mn-cs"/>
                        </a:rPr>
                        <a:t>Partial view is lightweight</a:t>
                      </a:r>
                      <a:endParaRPr lang="en-US" dirty="0"/>
                    </a:p>
                  </a:txBody>
                  <a:tcPr/>
                </a:tc>
                <a:extLst>
                  <a:ext uri="{0D108BD9-81ED-4DB2-BD59-A6C34878D82A}">
                    <a16:rowId xmlns:a16="http://schemas.microsoft.com/office/drawing/2014/main" val="10004"/>
                  </a:ext>
                </a:extLst>
              </a:tr>
              <a:tr h="350609">
                <a:tc>
                  <a:txBody>
                    <a:bodyPr/>
                    <a:lstStyle/>
                    <a:p>
                      <a:pPr algn="just"/>
                      <a:r>
                        <a:rPr lang="en-US" sz="1800" b="0" i="0" kern="1200" dirty="0">
                          <a:solidFill>
                            <a:schemeClr val="dk1"/>
                          </a:solidFill>
                          <a:effectLst/>
                          <a:latin typeface="+mn-lt"/>
                          <a:ea typeface="+mn-ea"/>
                          <a:cs typeface="+mn-cs"/>
                        </a:rPr>
                        <a:t>A "View" in the context of web development typically refers to the template or markup that defines the structure and presentation of the entire page.</a:t>
                      </a:r>
                      <a:endParaRPr lang="en-US" dirty="0"/>
                    </a:p>
                  </a:txBody>
                  <a:tcPr/>
                </a:tc>
                <a:tc>
                  <a:txBody>
                    <a:bodyPr/>
                    <a:lstStyle/>
                    <a:p>
                      <a:pPr algn="just"/>
                      <a:r>
                        <a:rPr lang="en-US" sz="1800" b="0" i="0" kern="1200" dirty="0">
                          <a:solidFill>
                            <a:schemeClr val="dk1"/>
                          </a:solidFill>
                          <a:effectLst/>
                          <a:latin typeface="+mn-lt"/>
                          <a:ea typeface="+mn-ea"/>
                          <a:cs typeface="+mn-cs"/>
                        </a:rPr>
                        <a:t>Partial view is a reusable piece of a view that can be included in multiple views.</a:t>
                      </a:r>
                      <a:endParaRPr lang="en-US" dirty="0"/>
                    </a:p>
                  </a:txBody>
                  <a:tcPr/>
                </a:tc>
                <a:extLst>
                  <a:ext uri="{0D108BD9-81ED-4DB2-BD59-A6C34878D82A}">
                    <a16:rowId xmlns:a16="http://schemas.microsoft.com/office/drawing/2014/main" val="10005"/>
                  </a:ext>
                </a:extLst>
              </a:tr>
              <a:tr h="350609">
                <a:tc>
                  <a:txBody>
                    <a:bodyPr/>
                    <a:lstStyle/>
                    <a:p>
                      <a:pPr algn="just"/>
                      <a:r>
                        <a:rPr lang="en-US" sz="1800" b="0" i="0" kern="1200" dirty="0">
                          <a:solidFill>
                            <a:schemeClr val="dk1"/>
                          </a:solidFill>
                          <a:effectLst/>
                          <a:latin typeface="+mn-lt"/>
                          <a:ea typeface="+mn-ea"/>
                          <a:cs typeface="+mn-cs"/>
                        </a:rPr>
                        <a:t>Views are typically rendered as complete pages.</a:t>
                      </a:r>
                      <a:endParaRPr lang="en-US" dirty="0"/>
                    </a:p>
                  </a:txBody>
                  <a:tcPr/>
                </a:tc>
                <a:tc>
                  <a:txBody>
                    <a:bodyPr/>
                    <a:lstStyle/>
                    <a:p>
                      <a:pPr algn="just"/>
                      <a:r>
                        <a:rPr lang="en-US" sz="1800" b="0" i="0" kern="1200" dirty="0">
                          <a:solidFill>
                            <a:schemeClr val="dk1"/>
                          </a:solidFill>
                          <a:effectLst/>
                          <a:latin typeface="+mn-lt"/>
                          <a:ea typeface="+mn-ea"/>
                          <a:cs typeface="+mn-cs"/>
                        </a:rPr>
                        <a:t>Partial Views are embedded within views and can be dynamically loaded or included where needed.</a:t>
                      </a:r>
                      <a:endParaRPr lang="en-US" dirty="0"/>
                    </a:p>
                  </a:txBody>
                  <a:tcPr/>
                </a:tc>
                <a:extLst>
                  <a:ext uri="{0D108BD9-81ED-4DB2-BD59-A6C34878D82A}">
                    <a16:rowId xmlns:a16="http://schemas.microsoft.com/office/drawing/2014/main" val="10006"/>
                  </a:ext>
                </a:extLst>
              </a:tr>
              <a:tr h="350609">
                <a:tc>
                  <a:txBody>
                    <a:bodyPr/>
                    <a:lstStyle/>
                    <a:p>
                      <a:pPr algn="just"/>
                      <a:r>
                        <a:rPr lang="en-US" sz="1800" b="0" i="0" kern="1200" dirty="0">
                          <a:solidFill>
                            <a:schemeClr val="dk1"/>
                          </a:solidFill>
                          <a:effectLst/>
                          <a:latin typeface="+mn-lt"/>
                          <a:ea typeface="+mn-ea"/>
                          <a:cs typeface="+mn-cs"/>
                        </a:rPr>
                        <a:t>Views are typically not as reusable as partial views because they often encapsulate a specific page's structure and content.</a:t>
                      </a:r>
                      <a:endParaRPr lang="en-US" dirty="0"/>
                    </a:p>
                  </a:txBody>
                  <a:tcPr/>
                </a:tc>
                <a:tc>
                  <a:txBody>
                    <a:bodyPr/>
                    <a:lstStyle/>
                    <a:p>
                      <a:pPr algn="just"/>
                      <a:r>
                        <a:rPr lang="en-US" sz="1800" b="0" i="0" kern="1200" dirty="0">
                          <a:solidFill>
                            <a:schemeClr val="dk1"/>
                          </a:solidFill>
                          <a:effectLst/>
                          <a:latin typeface="+mn-lt"/>
                          <a:ea typeface="+mn-ea"/>
                          <a:cs typeface="+mn-cs"/>
                        </a:rPr>
                        <a:t>Partial Views are designed for reusability,</a:t>
                      </a:r>
                      <a:r>
                        <a:rPr lang="en-US" sz="1800" b="0" i="0" kern="1200" baseline="0" dirty="0">
                          <a:solidFill>
                            <a:schemeClr val="dk1"/>
                          </a:solidFill>
                          <a:effectLst/>
                          <a:latin typeface="+mn-lt"/>
                          <a:ea typeface="+mn-ea"/>
                          <a:cs typeface="+mn-cs"/>
                        </a:rPr>
                        <a:t> y</a:t>
                      </a:r>
                      <a:r>
                        <a:rPr lang="en-US" sz="1800" b="0" i="0" kern="1200" dirty="0">
                          <a:solidFill>
                            <a:schemeClr val="dk1"/>
                          </a:solidFill>
                          <a:effectLst/>
                          <a:latin typeface="+mn-lt"/>
                          <a:ea typeface="+mn-ea"/>
                          <a:cs typeface="+mn-cs"/>
                        </a:rPr>
                        <a:t>ou can include the same partial view in multiple views to maintain consistent UI elements across different parts of your application.</a:t>
                      </a:r>
                      <a:endParaRPr 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05355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Reusability- </a:t>
            </a:r>
            <a:r>
              <a:rPr lang="en-US" dirty="0"/>
              <a:t>A partial view can be reused in multiple views, which can save you time and reduce duplication of code.</a:t>
            </a:r>
          </a:p>
          <a:p>
            <a:r>
              <a:rPr lang="en-US" b="1" dirty="0"/>
              <a:t>Separation of concerns- </a:t>
            </a:r>
            <a:r>
              <a:rPr lang="en-US" dirty="0"/>
              <a:t>By breaking down a larger view into smaller partial views, you can separate different parts of the view into their own logical units, making it easier to manage and maintain your code.</a:t>
            </a:r>
          </a:p>
          <a:p>
            <a:r>
              <a:rPr lang="en-US" b="1" dirty="0"/>
              <a:t>Modularity-</a:t>
            </a:r>
            <a:r>
              <a:rPr lang="en-US" dirty="0"/>
              <a:t> Using partial views can make your application more modular, which can make it easier to add new features or update existing ones.</a:t>
            </a:r>
          </a:p>
          <a:p>
            <a:r>
              <a:rPr lang="en-US" b="1" dirty="0"/>
              <a:t>Performance- </a:t>
            </a:r>
            <a:r>
              <a:rPr lang="en-US" dirty="0"/>
              <a:t>By using partial views, you can optimize the rendering of your views and reduce the amount of HTML that needs to be sent to the browser. This can lead to faster page load times and a better user experience.</a:t>
            </a:r>
          </a:p>
          <a:p>
            <a:r>
              <a:rPr lang="en-US" b="1" dirty="0"/>
              <a:t>Flexibility-</a:t>
            </a:r>
            <a:r>
              <a:rPr lang="en-US" dirty="0"/>
              <a:t> Partial views can be used to render different types of content, such as lists, forms, or navigation menus. This makes it easier to create dynamic, responsive user interfaces that can adapt to different screen sizes and device types.</a:t>
            </a:r>
          </a:p>
          <a:p>
            <a:endParaRPr lang="en-US" dirty="0"/>
          </a:p>
        </p:txBody>
      </p:sp>
      <p:sp>
        <p:nvSpPr>
          <p:cNvPr id="3" name="Title 2"/>
          <p:cNvSpPr>
            <a:spLocks noGrp="1"/>
          </p:cNvSpPr>
          <p:nvPr>
            <p:ph type="title"/>
          </p:nvPr>
        </p:nvSpPr>
        <p:spPr/>
        <p:txBody>
          <a:bodyPr>
            <a:normAutofit/>
          </a:bodyPr>
          <a:lstStyle/>
          <a:p>
            <a:r>
              <a:rPr lang="en-US" dirty="0"/>
              <a:t>Advantages: Partial Views </a:t>
            </a:r>
          </a:p>
        </p:txBody>
      </p:sp>
    </p:spTree>
    <p:extLst>
      <p:ext uri="{BB962C8B-B14F-4D97-AF65-F5344CB8AC3E}">
        <p14:creationId xmlns:p14="http://schemas.microsoft.com/office/powerpoint/2010/main" val="102779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131762" y="1038238"/>
            <a:ext cx="11928475" cy="4536504"/>
          </a:xfrm>
        </p:spPr>
      </p:pic>
      <p:sp>
        <p:nvSpPr>
          <p:cNvPr id="3" name="Title 2"/>
          <p:cNvSpPr>
            <a:spLocks noGrp="1"/>
          </p:cNvSpPr>
          <p:nvPr>
            <p:ph type="title"/>
          </p:nvPr>
        </p:nvSpPr>
        <p:spPr/>
        <p:txBody>
          <a:bodyPr/>
          <a:lstStyle/>
          <a:p>
            <a:r>
              <a:rPr lang="en-US" dirty="0"/>
              <a:t>ASP.NET Core Version History Cont..</a:t>
            </a:r>
            <a:endParaRPr lang="en-IN" dirty="0"/>
          </a:p>
        </p:txBody>
      </p:sp>
    </p:spTree>
    <p:extLst>
      <p:ext uri="{BB962C8B-B14F-4D97-AF65-F5344CB8AC3E}">
        <p14:creationId xmlns:p14="http://schemas.microsoft.com/office/powerpoint/2010/main" val="119977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Action &amp; Non Action Methods</a:t>
            </a:r>
          </a:p>
        </p:txBody>
      </p:sp>
      <p:sp>
        <p:nvSpPr>
          <p:cNvPr id="5" name="Text Placeholder 4"/>
          <p:cNvSpPr>
            <a:spLocks noGrp="1"/>
          </p:cNvSpPr>
          <p:nvPr>
            <p:ph type="body" idx="1"/>
          </p:nvPr>
        </p:nvSpPr>
        <p:spPr/>
        <p:txBody>
          <a:bodyPr/>
          <a:lstStyle/>
          <a:p>
            <a:r>
              <a:rPr lang="en-US" dirty="0"/>
              <a:t>Section – 2.5</a:t>
            </a:r>
          </a:p>
        </p:txBody>
      </p:sp>
    </p:spTree>
    <p:extLst>
      <p:ext uri="{BB962C8B-B14F-4D97-AF65-F5344CB8AC3E}">
        <p14:creationId xmlns:p14="http://schemas.microsoft.com/office/powerpoint/2010/main" val="4005585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75703" y="1870218"/>
            <a:ext cx="7834558" cy="3158306"/>
          </a:xfrm>
          <a:prstGeom prst="rect">
            <a:avLst/>
          </a:prstGeom>
          <a:ln>
            <a:solidFill>
              <a:schemeClr val="tx1"/>
            </a:solidFill>
          </a:ln>
        </p:spPr>
      </p:pic>
      <p:sp>
        <p:nvSpPr>
          <p:cNvPr id="3" name="Title 2"/>
          <p:cNvSpPr>
            <a:spLocks noGrp="1"/>
          </p:cNvSpPr>
          <p:nvPr>
            <p:ph type="title"/>
          </p:nvPr>
        </p:nvSpPr>
        <p:spPr/>
        <p:txBody>
          <a:bodyPr/>
          <a:lstStyle/>
          <a:p>
            <a:r>
              <a:rPr lang="en-US" dirty="0"/>
              <a:t>Action Methods</a:t>
            </a:r>
          </a:p>
        </p:txBody>
      </p:sp>
      <p:cxnSp>
        <p:nvCxnSpPr>
          <p:cNvPr id="7" name="Straight Arrow Connector 6"/>
          <p:cNvCxnSpPr/>
          <p:nvPr/>
        </p:nvCxnSpPr>
        <p:spPr>
          <a:xfrm>
            <a:off x="4811235" y="1443027"/>
            <a:ext cx="557470" cy="372284"/>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8503907" y="1400888"/>
            <a:ext cx="416641" cy="45656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8458624" y="3235673"/>
            <a:ext cx="544405" cy="1008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6500885" y="4101661"/>
            <a:ext cx="696620" cy="29923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a:off x="1511929" y="2602044"/>
            <a:ext cx="3869674" cy="593327"/>
          </a:xfrm>
          <a:prstGeom prst="curvedConnector3">
            <a:avLst>
              <a:gd name="adj1" fmla="val 100067"/>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286408" y="1073695"/>
            <a:ext cx="2806574" cy="400110"/>
          </a:xfrm>
          <a:prstGeom prst="rect">
            <a:avLst/>
          </a:prstGeom>
          <a:noFill/>
        </p:spPr>
        <p:txBody>
          <a:bodyPr wrap="square" rtlCol="0">
            <a:spAutoFit/>
          </a:bodyPr>
          <a:lstStyle/>
          <a:p>
            <a:r>
              <a:rPr lang="en-US" sz="2000" b="1" dirty="0">
                <a:solidFill>
                  <a:schemeClr val="accent6"/>
                </a:solidFill>
              </a:rPr>
              <a:t>Home Controller Class</a:t>
            </a:r>
          </a:p>
        </p:txBody>
      </p:sp>
      <p:sp>
        <p:nvSpPr>
          <p:cNvPr id="26" name="TextBox 25"/>
          <p:cNvSpPr txBox="1"/>
          <p:nvPr/>
        </p:nvSpPr>
        <p:spPr>
          <a:xfrm>
            <a:off x="7617809" y="1062428"/>
            <a:ext cx="2806574" cy="400110"/>
          </a:xfrm>
          <a:prstGeom prst="rect">
            <a:avLst/>
          </a:prstGeom>
          <a:noFill/>
        </p:spPr>
        <p:txBody>
          <a:bodyPr wrap="square" rtlCol="0">
            <a:spAutoFit/>
          </a:bodyPr>
          <a:lstStyle/>
          <a:p>
            <a:r>
              <a:rPr lang="en-US" sz="2000" b="1" dirty="0">
                <a:solidFill>
                  <a:schemeClr val="accent6"/>
                </a:solidFill>
              </a:rPr>
              <a:t>Base Controller Class</a:t>
            </a:r>
          </a:p>
        </p:txBody>
      </p:sp>
      <p:sp>
        <p:nvSpPr>
          <p:cNvPr id="27" name="TextBox 26"/>
          <p:cNvSpPr txBox="1"/>
          <p:nvPr/>
        </p:nvSpPr>
        <p:spPr>
          <a:xfrm>
            <a:off x="8999758" y="2984150"/>
            <a:ext cx="2806574" cy="523220"/>
          </a:xfrm>
          <a:prstGeom prst="rect">
            <a:avLst/>
          </a:prstGeom>
          <a:noFill/>
        </p:spPr>
        <p:txBody>
          <a:bodyPr wrap="square" rtlCol="0">
            <a:spAutoFit/>
          </a:bodyPr>
          <a:lstStyle/>
          <a:p>
            <a:r>
              <a:rPr lang="en-US" sz="2800" b="1" dirty="0">
                <a:solidFill>
                  <a:schemeClr val="tx2"/>
                </a:solidFill>
              </a:rPr>
              <a:t>Action Method</a:t>
            </a:r>
          </a:p>
        </p:txBody>
      </p:sp>
      <p:sp>
        <p:nvSpPr>
          <p:cNvPr id="28" name="TextBox 27"/>
          <p:cNvSpPr txBox="1"/>
          <p:nvPr/>
        </p:nvSpPr>
        <p:spPr>
          <a:xfrm>
            <a:off x="6849195" y="4348511"/>
            <a:ext cx="2806574" cy="707886"/>
          </a:xfrm>
          <a:prstGeom prst="rect">
            <a:avLst/>
          </a:prstGeom>
          <a:noFill/>
        </p:spPr>
        <p:txBody>
          <a:bodyPr wrap="square" rtlCol="0">
            <a:spAutoFit/>
          </a:bodyPr>
          <a:lstStyle/>
          <a:p>
            <a:pPr algn="ctr"/>
            <a:r>
              <a:rPr lang="en-US" sz="2000" b="1" dirty="0">
                <a:solidFill>
                  <a:schemeClr val="accent6"/>
                </a:solidFill>
              </a:rPr>
              <a:t>View() UI defined in base</a:t>
            </a:r>
          </a:p>
          <a:p>
            <a:pPr algn="ctr"/>
            <a:r>
              <a:rPr lang="en-US" sz="2000" b="1" dirty="0">
                <a:solidFill>
                  <a:schemeClr val="accent6"/>
                </a:solidFill>
              </a:rPr>
              <a:t>Controller class</a:t>
            </a:r>
          </a:p>
        </p:txBody>
      </p:sp>
      <p:sp>
        <p:nvSpPr>
          <p:cNvPr id="29" name="TextBox 28"/>
          <p:cNvSpPr txBox="1"/>
          <p:nvPr/>
        </p:nvSpPr>
        <p:spPr>
          <a:xfrm>
            <a:off x="156272" y="2356010"/>
            <a:ext cx="2577459" cy="400110"/>
          </a:xfrm>
          <a:prstGeom prst="rect">
            <a:avLst/>
          </a:prstGeom>
          <a:noFill/>
        </p:spPr>
        <p:txBody>
          <a:bodyPr wrap="square" rtlCol="0">
            <a:spAutoFit/>
          </a:bodyPr>
          <a:lstStyle/>
          <a:p>
            <a:r>
              <a:rPr lang="en-US" sz="2000" b="1" dirty="0">
                <a:solidFill>
                  <a:schemeClr val="accent6"/>
                </a:solidFill>
              </a:rPr>
              <a:t>Return Type</a:t>
            </a:r>
          </a:p>
        </p:txBody>
      </p:sp>
      <p:sp>
        <p:nvSpPr>
          <p:cNvPr id="49" name="Rectangle 48"/>
          <p:cNvSpPr/>
          <p:nvPr/>
        </p:nvSpPr>
        <p:spPr>
          <a:xfrm>
            <a:off x="7025489" y="3045705"/>
            <a:ext cx="1376126" cy="46166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90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4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Action methods are responsible for handling HTTP requests and returning HTTP responses.</a:t>
            </a:r>
          </a:p>
          <a:p>
            <a:r>
              <a:rPr lang="en-GB" dirty="0"/>
              <a:t>They are the methods that perform specific actions in response to user requests.</a:t>
            </a:r>
          </a:p>
          <a:p>
            <a:r>
              <a:rPr lang="en-GB" dirty="0"/>
              <a:t>These methods are typically associated with URLs and are used to execute specific functionality based on the request type (e.g., </a:t>
            </a:r>
            <a:r>
              <a:rPr lang="en-GB" b="1" dirty="0"/>
              <a:t>GET, POST, PUT, DELETE</a:t>
            </a:r>
            <a:r>
              <a:rPr lang="en-GB" dirty="0"/>
              <a:t>).</a:t>
            </a:r>
          </a:p>
          <a:p>
            <a:r>
              <a:rPr lang="en-GB" dirty="0"/>
              <a:t>Action methods are public and typically return an </a:t>
            </a:r>
            <a:r>
              <a:rPr lang="en-GB" dirty="0" err="1"/>
              <a:t>ActionResult</a:t>
            </a:r>
            <a:r>
              <a:rPr lang="en-GB" dirty="0"/>
              <a:t> or one of its derived types (e.g., </a:t>
            </a:r>
            <a:r>
              <a:rPr lang="en-GB" b="1" dirty="0" err="1"/>
              <a:t>ViewResult</a:t>
            </a:r>
            <a:r>
              <a:rPr lang="en-GB" b="1" dirty="0"/>
              <a:t>, </a:t>
            </a:r>
            <a:r>
              <a:rPr lang="en-GB" b="1" dirty="0" err="1"/>
              <a:t>JsonResult</a:t>
            </a:r>
            <a:r>
              <a:rPr lang="en-GB" b="1" dirty="0"/>
              <a:t>, </a:t>
            </a:r>
            <a:r>
              <a:rPr lang="en-GB" b="1" dirty="0" err="1"/>
              <a:t>RedirectToActionResult</a:t>
            </a:r>
            <a:r>
              <a:rPr lang="en-GB" dirty="0"/>
              <a:t>) to determine the response to send back to the client.</a:t>
            </a:r>
          </a:p>
          <a:p>
            <a:r>
              <a:rPr lang="en-GB" dirty="0"/>
              <a:t>Let’s see example of an action method in a controller:</a:t>
            </a:r>
          </a:p>
          <a:p>
            <a:endParaRPr lang="en-IN" dirty="0"/>
          </a:p>
        </p:txBody>
      </p:sp>
      <p:sp>
        <p:nvSpPr>
          <p:cNvPr id="3" name="Title 2"/>
          <p:cNvSpPr>
            <a:spLocks noGrp="1"/>
          </p:cNvSpPr>
          <p:nvPr>
            <p:ph type="title"/>
          </p:nvPr>
        </p:nvSpPr>
        <p:spPr/>
        <p:txBody>
          <a:bodyPr/>
          <a:lstStyle/>
          <a:p>
            <a:r>
              <a:rPr lang="en-IN" dirty="0"/>
              <a:t>Action Methods Cont..</a:t>
            </a:r>
          </a:p>
        </p:txBody>
      </p:sp>
      <p:pic>
        <p:nvPicPr>
          <p:cNvPr id="4" name="Picture 3"/>
          <p:cNvPicPr>
            <a:picLocks noChangeAspect="1"/>
          </p:cNvPicPr>
          <p:nvPr/>
        </p:nvPicPr>
        <p:blipFill>
          <a:blip r:embed="rId2"/>
          <a:stretch>
            <a:fillRect/>
          </a:stretch>
        </p:blipFill>
        <p:spPr>
          <a:xfrm>
            <a:off x="470076" y="4175978"/>
            <a:ext cx="6858957" cy="1371791"/>
          </a:xfrm>
          <a:prstGeom prst="rect">
            <a:avLst/>
          </a:prstGeom>
          <a:ln>
            <a:solidFill>
              <a:schemeClr val="accent1"/>
            </a:solidFill>
          </a:ln>
        </p:spPr>
      </p:pic>
    </p:spTree>
    <p:extLst>
      <p:ext uri="{BB962C8B-B14F-4D97-AF65-F5344CB8AC3E}">
        <p14:creationId xmlns:p14="http://schemas.microsoft.com/office/powerpoint/2010/main" val="192692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Non-action methods are regular methods in a controller that are not intended to be used as entry points for handling HTTP requests. </a:t>
            </a:r>
          </a:p>
          <a:p>
            <a:r>
              <a:rPr lang="en-GB" dirty="0"/>
              <a:t>They are auxiliary methods used to factor out common functionality or logic to be shared among action methods.</a:t>
            </a:r>
          </a:p>
          <a:p>
            <a:r>
              <a:rPr lang="en-GB" dirty="0"/>
              <a:t>Non-action methods are typically marked with the </a:t>
            </a:r>
            <a:r>
              <a:rPr lang="en-GB" b="1" dirty="0"/>
              <a:t>[</a:t>
            </a:r>
            <a:r>
              <a:rPr lang="en-GB" b="1" dirty="0" err="1">
                <a:solidFill>
                  <a:schemeClr val="accent2"/>
                </a:solidFill>
              </a:rPr>
              <a:t>NonAction</a:t>
            </a:r>
            <a:r>
              <a:rPr lang="en-GB" b="1" dirty="0"/>
              <a:t>]</a:t>
            </a:r>
            <a:r>
              <a:rPr lang="en-GB" dirty="0"/>
              <a:t> attribute to explicitly indicate that they should not be invoked as actions.</a:t>
            </a:r>
          </a:p>
          <a:p>
            <a:r>
              <a:rPr lang="en-GB" dirty="0"/>
              <a:t>These methods cannot be directly accessed via a URL, and they do not return ActionResults.</a:t>
            </a:r>
          </a:p>
          <a:p>
            <a:r>
              <a:rPr lang="en-GB" dirty="0"/>
              <a:t>Let’s see example of an action method in a controller:</a:t>
            </a:r>
          </a:p>
          <a:p>
            <a:endParaRPr lang="en-GB" dirty="0"/>
          </a:p>
          <a:p>
            <a:endParaRPr lang="en-GB" dirty="0"/>
          </a:p>
          <a:p>
            <a:endParaRPr lang="en-IN" dirty="0"/>
          </a:p>
        </p:txBody>
      </p:sp>
      <p:sp>
        <p:nvSpPr>
          <p:cNvPr id="3" name="Title 2"/>
          <p:cNvSpPr>
            <a:spLocks noGrp="1"/>
          </p:cNvSpPr>
          <p:nvPr>
            <p:ph type="title"/>
          </p:nvPr>
        </p:nvSpPr>
        <p:spPr/>
        <p:txBody>
          <a:bodyPr/>
          <a:lstStyle/>
          <a:p>
            <a:r>
              <a:rPr lang="en-IN" dirty="0"/>
              <a:t>Non-Action Methods</a:t>
            </a:r>
          </a:p>
        </p:txBody>
      </p:sp>
      <p:pic>
        <p:nvPicPr>
          <p:cNvPr id="4" name="Picture 3"/>
          <p:cNvPicPr>
            <a:picLocks noChangeAspect="1"/>
          </p:cNvPicPr>
          <p:nvPr/>
        </p:nvPicPr>
        <p:blipFill>
          <a:blip r:embed="rId2"/>
          <a:stretch>
            <a:fillRect/>
          </a:stretch>
        </p:blipFill>
        <p:spPr>
          <a:xfrm>
            <a:off x="465539" y="4159898"/>
            <a:ext cx="5020376" cy="1743318"/>
          </a:xfrm>
          <a:prstGeom prst="rect">
            <a:avLst/>
          </a:prstGeom>
          <a:ln>
            <a:solidFill>
              <a:schemeClr val="accent1"/>
            </a:solidFill>
          </a:ln>
        </p:spPr>
      </p:pic>
    </p:spTree>
    <p:extLst>
      <p:ext uri="{BB962C8B-B14F-4D97-AF65-F5344CB8AC3E}">
        <p14:creationId xmlns:p14="http://schemas.microsoft.com/office/powerpoint/2010/main" val="123552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a:gradFill flip="none" rotWithShape="1">
                  <a:gsLst>
                    <a:gs pos="10000">
                      <a:schemeClr val="accent6">
                        <a:lumMod val="50000"/>
                      </a:schemeClr>
                    </a:gs>
                    <a:gs pos="100000">
                      <a:schemeClr val="accent6"/>
                    </a:gs>
                  </a:gsLst>
                  <a:lin ang="0" scaled="1"/>
                  <a:tileRect/>
                </a:gradFill>
              </a:rPr>
              <a:t>IActionResult</a:t>
            </a:r>
            <a:r>
              <a:rPr lang="en-US" dirty="0">
                <a:gradFill flip="none" rotWithShape="1">
                  <a:gsLst>
                    <a:gs pos="10000">
                      <a:schemeClr val="accent6">
                        <a:lumMod val="50000"/>
                      </a:schemeClr>
                    </a:gs>
                    <a:gs pos="100000">
                      <a:schemeClr val="accent6"/>
                    </a:gs>
                  </a:gsLst>
                  <a:lin ang="0" scaled="1"/>
                  <a:tileRect/>
                </a:gradFill>
              </a:rPr>
              <a:t> Object </a:t>
            </a:r>
          </a:p>
        </p:txBody>
      </p:sp>
      <p:sp>
        <p:nvSpPr>
          <p:cNvPr id="5" name="Text Placeholder 4"/>
          <p:cNvSpPr>
            <a:spLocks noGrp="1"/>
          </p:cNvSpPr>
          <p:nvPr>
            <p:ph type="body" idx="1"/>
          </p:nvPr>
        </p:nvSpPr>
        <p:spPr/>
        <p:txBody>
          <a:bodyPr/>
          <a:lstStyle/>
          <a:p>
            <a:r>
              <a:rPr lang="en-US" dirty="0"/>
              <a:t>Section – 2.6</a:t>
            </a:r>
          </a:p>
        </p:txBody>
      </p:sp>
    </p:spTree>
    <p:extLst>
      <p:ext uri="{BB962C8B-B14F-4D97-AF65-F5344CB8AC3E}">
        <p14:creationId xmlns:p14="http://schemas.microsoft.com/office/powerpoint/2010/main" val="29293709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79E479-637C-FF31-0490-3ECBAA9D2833}"/>
              </a:ext>
            </a:extLst>
          </p:cNvPr>
          <p:cNvSpPr>
            <a:spLocks noGrp="1"/>
          </p:cNvSpPr>
          <p:nvPr>
            <p:ph idx="1"/>
          </p:nvPr>
        </p:nvSpPr>
        <p:spPr/>
        <p:txBody>
          <a:bodyPr/>
          <a:lstStyle/>
          <a:p>
            <a:r>
              <a:rPr lang="en-US" dirty="0"/>
              <a:t>These include various result types derived from </a:t>
            </a:r>
            <a:r>
              <a:rPr lang="en-US" dirty="0" err="1"/>
              <a:t>ActionResult</a:t>
            </a:r>
            <a:r>
              <a:rPr lang="en-US" dirty="0"/>
              <a:t>, </a:t>
            </a:r>
          </a:p>
          <a:p>
            <a:pPr lvl="1"/>
            <a:r>
              <a:rPr lang="en-US" sz="2400" b="1" dirty="0" err="1"/>
              <a:t>ViewResult</a:t>
            </a:r>
            <a:endParaRPr lang="en-US" sz="2400" b="1" dirty="0"/>
          </a:p>
          <a:p>
            <a:pPr lvl="1"/>
            <a:r>
              <a:rPr lang="en-US" sz="2400" b="1" dirty="0" err="1"/>
              <a:t>JsonResult</a:t>
            </a:r>
            <a:endParaRPr lang="en-US" sz="2400" b="1" dirty="0"/>
          </a:p>
          <a:p>
            <a:pPr lvl="1"/>
            <a:r>
              <a:rPr lang="en-US" sz="2400" b="1" dirty="0" err="1"/>
              <a:t>ContentResult</a:t>
            </a:r>
            <a:endParaRPr lang="en-US" sz="2400" b="1" dirty="0"/>
          </a:p>
          <a:p>
            <a:pPr lvl="1"/>
            <a:r>
              <a:rPr lang="en-US" sz="2400" b="1" dirty="0" err="1"/>
              <a:t>StatusCodeResult</a:t>
            </a:r>
            <a:endParaRPr lang="en-US" sz="2400" b="1" dirty="0"/>
          </a:p>
          <a:p>
            <a:pPr lvl="1"/>
            <a:r>
              <a:rPr lang="en-US" sz="2400" b="1" dirty="0" err="1"/>
              <a:t>FileResult</a:t>
            </a:r>
            <a:endParaRPr lang="en-US" sz="2400" b="1" dirty="0"/>
          </a:p>
          <a:p>
            <a:pPr lvl="1"/>
            <a:r>
              <a:rPr lang="en-US" sz="2400" b="1" dirty="0" err="1"/>
              <a:t>RedirectResult</a:t>
            </a:r>
            <a:endParaRPr lang="en-US" sz="2400" b="1" dirty="0"/>
          </a:p>
          <a:p>
            <a:endParaRPr lang="en-IN" dirty="0"/>
          </a:p>
        </p:txBody>
      </p:sp>
      <p:sp>
        <p:nvSpPr>
          <p:cNvPr id="3" name="Title 2">
            <a:extLst>
              <a:ext uri="{FF2B5EF4-FFF2-40B4-BE49-F238E27FC236}">
                <a16:creationId xmlns:a16="http://schemas.microsoft.com/office/drawing/2014/main" id="{441DAAC9-8A43-9260-A149-4A7B1C32B600}"/>
              </a:ext>
            </a:extLst>
          </p:cNvPr>
          <p:cNvSpPr>
            <a:spLocks noGrp="1"/>
          </p:cNvSpPr>
          <p:nvPr>
            <p:ph type="title"/>
          </p:nvPr>
        </p:nvSpPr>
        <p:spPr/>
        <p:txBody>
          <a:bodyPr/>
          <a:lstStyle/>
          <a:p>
            <a:r>
              <a:rPr lang="en-IN" dirty="0" err="1"/>
              <a:t>IActionResult</a:t>
            </a:r>
            <a:r>
              <a:rPr lang="en-IN" dirty="0"/>
              <a:t> Object | Return Types</a:t>
            </a:r>
          </a:p>
        </p:txBody>
      </p:sp>
    </p:spTree>
    <p:extLst>
      <p:ext uri="{BB962C8B-B14F-4D97-AF65-F5344CB8AC3E}">
        <p14:creationId xmlns:p14="http://schemas.microsoft.com/office/powerpoint/2010/main" val="328309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The View method creates a </a:t>
            </a:r>
            <a:r>
              <a:rPr lang="en-GB" dirty="0" err="1"/>
              <a:t>ViewResult</a:t>
            </a:r>
            <a:r>
              <a:rPr lang="en-GB" dirty="0"/>
              <a:t> object by defining a model which will be transferred to the View.</a:t>
            </a:r>
          </a:p>
          <a:p>
            <a:r>
              <a:rPr lang="en-GB" dirty="0"/>
              <a:t>Represents an HTML view template that should be rendered and returned as a response.</a:t>
            </a:r>
          </a:p>
          <a:p>
            <a:r>
              <a:rPr lang="en-GB" dirty="0"/>
              <a:t>Typically used for rendering HTML pages to be displayed in a web browser.</a:t>
            </a:r>
          </a:p>
          <a:p>
            <a:r>
              <a:rPr lang="en-GB" dirty="0"/>
              <a:t>The </a:t>
            </a:r>
            <a:r>
              <a:rPr lang="en-GB" b="1" dirty="0">
                <a:solidFill>
                  <a:schemeClr val="accent6"/>
                </a:solidFill>
              </a:rPr>
              <a:t>View() method has 4 different overloaded versions</a:t>
            </a:r>
            <a:r>
              <a:rPr lang="en-GB" dirty="0"/>
              <a:t> which are described in the below table:</a:t>
            </a:r>
          </a:p>
          <a:p>
            <a:endParaRPr lang="en-IN" dirty="0"/>
          </a:p>
        </p:txBody>
      </p:sp>
      <p:sp>
        <p:nvSpPr>
          <p:cNvPr id="3" name="Title 2"/>
          <p:cNvSpPr>
            <a:spLocks noGrp="1"/>
          </p:cNvSpPr>
          <p:nvPr>
            <p:ph type="title"/>
          </p:nvPr>
        </p:nvSpPr>
        <p:spPr/>
        <p:txBody>
          <a:bodyPr/>
          <a:lstStyle/>
          <a:p>
            <a:r>
              <a:rPr lang="en-GB" dirty="0"/>
              <a:t>1. </a:t>
            </a:r>
            <a:r>
              <a:rPr lang="en-GB" dirty="0" err="1"/>
              <a:t>ViewResult</a:t>
            </a:r>
            <a:r>
              <a:rPr lang="en-GB" dirty="0"/>
              <a:t> Object</a:t>
            </a:r>
            <a:endParaRPr lang="en-IN" dirty="0"/>
          </a:p>
        </p:txBody>
      </p:sp>
      <p:pic>
        <p:nvPicPr>
          <p:cNvPr id="5" name="Picture 4"/>
          <p:cNvPicPr>
            <a:picLocks noChangeAspect="1"/>
          </p:cNvPicPr>
          <p:nvPr/>
        </p:nvPicPr>
        <p:blipFill>
          <a:blip r:embed="rId2"/>
          <a:stretch>
            <a:fillRect/>
          </a:stretch>
        </p:blipFill>
        <p:spPr>
          <a:xfrm>
            <a:off x="9448451" y="184127"/>
            <a:ext cx="2495898" cy="342948"/>
          </a:xfrm>
          <a:prstGeom prst="rect">
            <a:avLst/>
          </a:prstGeom>
        </p:spPr>
      </p:pic>
      <p:pic>
        <p:nvPicPr>
          <p:cNvPr id="6" name="Picture 5"/>
          <p:cNvPicPr>
            <a:picLocks noChangeAspect="1"/>
          </p:cNvPicPr>
          <p:nvPr/>
        </p:nvPicPr>
        <p:blipFill>
          <a:blip r:embed="rId3"/>
          <a:stretch>
            <a:fillRect/>
          </a:stretch>
        </p:blipFill>
        <p:spPr>
          <a:xfrm>
            <a:off x="559325" y="3091411"/>
            <a:ext cx="3810532" cy="1143160"/>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5370961" y="3091411"/>
            <a:ext cx="3953427" cy="1124107"/>
          </a:xfrm>
          <a:prstGeom prst="rect">
            <a:avLst/>
          </a:prstGeom>
          <a:ln>
            <a:solidFill>
              <a:schemeClr val="accent1"/>
            </a:solidFill>
          </a:ln>
        </p:spPr>
      </p:pic>
      <p:pic>
        <p:nvPicPr>
          <p:cNvPr id="8" name="Picture 7"/>
          <p:cNvPicPr>
            <a:picLocks noChangeAspect="1"/>
          </p:cNvPicPr>
          <p:nvPr/>
        </p:nvPicPr>
        <p:blipFill>
          <a:blip r:embed="rId5"/>
          <a:stretch>
            <a:fillRect/>
          </a:stretch>
        </p:blipFill>
        <p:spPr>
          <a:xfrm>
            <a:off x="559325" y="4367761"/>
            <a:ext cx="4372585" cy="1686160"/>
          </a:xfrm>
          <a:prstGeom prst="rect">
            <a:avLst/>
          </a:prstGeom>
          <a:ln>
            <a:solidFill>
              <a:schemeClr val="accent1"/>
            </a:solidFill>
          </a:ln>
        </p:spPr>
      </p:pic>
      <p:pic>
        <p:nvPicPr>
          <p:cNvPr id="9" name="Picture 8"/>
          <p:cNvPicPr>
            <a:picLocks noChangeAspect="1"/>
          </p:cNvPicPr>
          <p:nvPr/>
        </p:nvPicPr>
        <p:blipFill>
          <a:blip r:embed="rId6"/>
          <a:stretch>
            <a:fillRect/>
          </a:stretch>
        </p:blipFill>
        <p:spPr>
          <a:xfrm>
            <a:off x="5370961" y="4367761"/>
            <a:ext cx="4429743" cy="1695687"/>
          </a:xfrm>
          <a:prstGeom prst="rect">
            <a:avLst/>
          </a:prstGeom>
          <a:ln>
            <a:solidFill>
              <a:schemeClr val="accent1"/>
            </a:solidFill>
          </a:ln>
        </p:spPr>
      </p:pic>
      <p:sp>
        <p:nvSpPr>
          <p:cNvPr id="10" name="Rectangle 9"/>
          <p:cNvSpPr/>
          <p:nvPr/>
        </p:nvSpPr>
        <p:spPr>
          <a:xfrm>
            <a:off x="1098222" y="3653464"/>
            <a:ext cx="1894787" cy="285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5896732" y="3644037"/>
            <a:ext cx="2939592" cy="285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1098222" y="5509732"/>
            <a:ext cx="1960775" cy="28359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5906159" y="5508162"/>
            <a:ext cx="3175262" cy="285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8464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1. </a:t>
            </a:r>
            <a:r>
              <a:rPr lang="en-GB" dirty="0" err="1"/>
              <a:t>ViewResult</a:t>
            </a:r>
            <a:r>
              <a:rPr lang="en-GB" dirty="0"/>
              <a:t> Object Cont..</a:t>
            </a:r>
            <a:endParaRPr lang="en-IN" dirty="0"/>
          </a:p>
        </p:txBody>
      </p:sp>
      <p:graphicFrame>
        <p:nvGraphicFramePr>
          <p:cNvPr id="4" name="Table 3"/>
          <p:cNvGraphicFramePr>
            <a:graphicFrameLocks noGrp="1"/>
          </p:cNvGraphicFramePr>
          <p:nvPr/>
        </p:nvGraphicFramePr>
        <p:xfrm>
          <a:off x="232625" y="863444"/>
          <a:ext cx="11711724" cy="4123030"/>
        </p:xfrm>
        <a:graphic>
          <a:graphicData uri="http://schemas.openxmlformats.org/drawingml/2006/table">
            <a:tbl>
              <a:tblPr>
                <a:tableStyleId>{9D7B26C5-4107-4FEC-AEDC-1716B250A1EF}</a:tableStyleId>
              </a:tblPr>
              <a:tblGrid>
                <a:gridCol w="3228362">
                  <a:extLst>
                    <a:ext uri="{9D8B030D-6E8A-4147-A177-3AD203B41FA5}">
                      <a16:colId xmlns:a16="http://schemas.microsoft.com/office/drawing/2014/main" val="2661198850"/>
                    </a:ext>
                  </a:extLst>
                </a:gridCol>
                <a:gridCol w="8483362">
                  <a:extLst>
                    <a:ext uri="{9D8B030D-6E8A-4147-A177-3AD203B41FA5}">
                      <a16:colId xmlns:a16="http://schemas.microsoft.com/office/drawing/2014/main" val="273201345"/>
                    </a:ext>
                  </a:extLst>
                </a:gridCol>
              </a:tblGrid>
              <a:tr h="0">
                <a:tc>
                  <a:txBody>
                    <a:bodyPr/>
                    <a:lstStyle/>
                    <a:p>
                      <a:pPr algn="l"/>
                      <a:r>
                        <a:rPr lang="en-IN" sz="2100" b="1" dirty="0">
                          <a:solidFill>
                            <a:schemeClr val="bg1"/>
                          </a:solidFill>
                          <a:effectLst/>
                        </a:rPr>
                        <a:t>Method</a:t>
                      </a:r>
                    </a:p>
                  </a:txBody>
                  <a:tcPr marL="56511" marR="56511" marT="28255" marB="28255">
                    <a:solidFill>
                      <a:schemeClr val="tx1"/>
                    </a:solidFill>
                  </a:tcPr>
                </a:tc>
                <a:tc>
                  <a:txBody>
                    <a:bodyPr/>
                    <a:lstStyle/>
                    <a:p>
                      <a:pPr algn="l"/>
                      <a:r>
                        <a:rPr lang="en-IN" sz="2100" b="1" dirty="0">
                          <a:solidFill>
                            <a:schemeClr val="bg1"/>
                          </a:solidFill>
                          <a:effectLst/>
                        </a:rPr>
                        <a:t>Description</a:t>
                      </a:r>
                    </a:p>
                  </a:txBody>
                  <a:tcPr marL="56511" marR="56511" marT="28255" marB="28255">
                    <a:solidFill>
                      <a:schemeClr val="tx1"/>
                    </a:solidFill>
                  </a:tcPr>
                </a:tc>
                <a:extLst>
                  <a:ext uri="{0D108BD9-81ED-4DB2-BD59-A6C34878D82A}">
                    <a16:rowId xmlns:a16="http://schemas.microsoft.com/office/drawing/2014/main" val="205978214"/>
                  </a:ext>
                </a:extLst>
              </a:tr>
              <a:tr h="0">
                <a:tc>
                  <a:txBody>
                    <a:bodyPr/>
                    <a:lstStyle/>
                    <a:p>
                      <a:pPr algn="just"/>
                      <a:r>
                        <a:rPr lang="en-IN" sz="2100" b="1" dirty="0">
                          <a:effectLst/>
                        </a:rPr>
                        <a:t>View()</a:t>
                      </a:r>
                    </a:p>
                  </a:txBody>
                  <a:tcPr marL="56511" marR="56511" marT="28255" marB="28255"/>
                </a:tc>
                <a:tc>
                  <a:txBody>
                    <a:bodyPr/>
                    <a:lstStyle/>
                    <a:p>
                      <a:pPr marL="342900" indent="-342900" algn="just">
                        <a:buFont typeface="Arial" panose="020B0604020202020204" pitchFamily="34" charset="0"/>
                        <a:buChar char="•"/>
                      </a:pPr>
                      <a:r>
                        <a:rPr lang="en-GB" sz="2100" dirty="0">
                          <a:effectLst/>
                        </a:rPr>
                        <a:t>Targets the default View to render it. </a:t>
                      </a:r>
                    </a:p>
                    <a:p>
                      <a:pPr marL="342900" indent="-342900" algn="just">
                        <a:buFont typeface="Arial" panose="020B0604020202020204" pitchFamily="34" charset="0"/>
                        <a:buChar char="•"/>
                      </a:pPr>
                      <a:r>
                        <a:rPr lang="en-GB" sz="2100" dirty="0">
                          <a:effectLst/>
                        </a:rPr>
                        <a:t>E.g. if the action method name is List and you are using the View() method (with empty parameter) then the </a:t>
                      </a:r>
                      <a:r>
                        <a:rPr lang="en-GB" sz="2100" dirty="0" err="1">
                          <a:effectLst/>
                        </a:rPr>
                        <a:t>List.cshtml</a:t>
                      </a:r>
                      <a:r>
                        <a:rPr lang="en-GB" sz="2100" dirty="0">
                          <a:effectLst/>
                        </a:rPr>
                        <a:t> view will be rendered.</a:t>
                      </a:r>
                    </a:p>
                  </a:txBody>
                  <a:tcPr marL="56511" marR="56511" marT="28255" marB="28255"/>
                </a:tc>
                <a:extLst>
                  <a:ext uri="{0D108BD9-81ED-4DB2-BD59-A6C34878D82A}">
                    <a16:rowId xmlns:a16="http://schemas.microsoft.com/office/drawing/2014/main" val="3252316513"/>
                  </a:ext>
                </a:extLst>
              </a:tr>
              <a:tr h="0">
                <a:tc>
                  <a:txBody>
                    <a:bodyPr/>
                    <a:lstStyle/>
                    <a:p>
                      <a:pPr algn="just"/>
                      <a:r>
                        <a:rPr lang="en-IN" sz="2100" b="1" dirty="0">
                          <a:effectLst/>
                        </a:rPr>
                        <a:t>View("</a:t>
                      </a:r>
                      <a:r>
                        <a:rPr lang="en-IN" sz="2100" b="1" dirty="0" err="1">
                          <a:effectLst/>
                        </a:rPr>
                        <a:t>ViewName</a:t>
                      </a:r>
                      <a:r>
                        <a:rPr lang="en-IN" sz="2100" b="1" dirty="0">
                          <a:effectLst/>
                        </a:rPr>
                        <a:t>")</a:t>
                      </a:r>
                    </a:p>
                  </a:txBody>
                  <a:tcPr marL="56511" marR="56511" marT="28255" marB="28255"/>
                </a:tc>
                <a:tc>
                  <a:txBody>
                    <a:bodyPr/>
                    <a:lstStyle/>
                    <a:p>
                      <a:pPr marL="342900" indent="-342900" algn="just">
                        <a:buFont typeface="Arial" panose="020B0604020202020204" pitchFamily="34" charset="0"/>
                        <a:buChar char="•"/>
                      </a:pPr>
                      <a:r>
                        <a:rPr lang="en-GB" sz="2100" dirty="0">
                          <a:effectLst/>
                        </a:rPr>
                        <a:t>This version takes the </a:t>
                      </a:r>
                      <a:r>
                        <a:rPr lang="en-GB" sz="2100" u="sng" dirty="0">
                          <a:effectLst/>
                        </a:rPr>
                        <a:t>view name</a:t>
                      </a:r>
                      <a:r>
                        <a:rPr lang="en-GB" sz="2100" dirty="0">
                          <a:effectLst/>
                        </a:rPr>
                        <a:t> in it’s parameter and this view will be rendered. </a:t>
                      </a:r>
                    </a:p>
                    <a:p>
                      <a:pPr marL="342900" indent="-342900" algn="just">
                        <a:buFont typeface="Arial" panose="020B0604020202020204" pitchFamily="34" charset="0"/>
                        <a:buChar char="•"/>
                      </a:pPr>
                      <a:r>
                        <a:rPr lang="en-GB" sz="2100" dirty="0">
                          <a:effectLst/>
                        </a:rPr>
                        <a:t>E.g. if you use View("Show") then the </a:t>
                      </a:r>
                      <a:r>
                        <a:rPr lang="en-GB" sz="2100" dirty="0" err="1">
                          <a:effectLst/>
                        </a:rPr>
                        <a:t>show.cshtml</a:t>
                      </a:r>
                      <a:r>
                        <a:rPr lang="en-GB" sz="2100" dirty="0">
                          <a:effectLst/>
                        </a:rPr>
                        <a:t> view will be rendered.</a:t>
                      </a:r>
                    </a:p>
                  </a:txBody>
                  <a:tcPr marL="56511" marR="56511" marT="28255" marB="28255"/>
                </a:tc>
                <a:extLst>
                  <a:ext uri="{0D108BD9-81ED-4DB2-BD59-A6C34878D82A}">
                    <a16:rowId xmlns:a16="http://schemas.microsoft.com/office/drawing/2014/main" val="4115131099"/>
                  </a:ext>
                </a:extLst>
              </a:tr>
              <a:tr h="0">
                <a:tc>
                  <a:txBody>
                    <a:bodyPr/>
                    <a:lstStyle/>
                    <a:p>
                      <a:pPr algn="just"/>
                      <a:r>
                        <a:rPr lang="en-IN" sz="2100" b="1" dirty="0">
                          <a:effectLst/>
                        </a:rPr>
                        <a:t>View(model)</a:t>
                      </a:r>
                    </a:p>
                  </a:txBody>
                  <a:tcPr marL="56511" marR="56511" marT="28255" marB="28255"/>
                </a:tc>
                <a:tc>
                  <a:txBody>
                    <a:bodyPr/>
                    <a:lstStyle/>
                    <a:p>
                      <a:pPr marL="342900" indent="-342900" algn="just">
                        <a:buFont typeface="Arial" panose="020B0604020202020204" pitchFamily="34" charset="0"/>
                        <a:buChar char="•"/>
                      </a:pPr>
                      <a:r>
                        <a:rPr lang="en-GB" sz="2100" dirty="0">
                          <a:effectLst/>
                        </a:rPr>
                        <a:t>This version will render the </a:t>
                      </a:r>
                      <a:r>
                        <a:rPr lang="en-GB" sz="2100" u="sng" dirty="0">
                          <a:effectLst/>
                        </a:rPr>
                        <a:t>default view</a:t>
                      </a:r>
                      <a:r>
                        <a:rPr lang="en-GB" sz="2100" dirty="0">
                          <a:effectLst/>
                        </a:rPr>
                        <a:t> by providing it with model data (class object). </a:t>
                      </a:r>
                    </a:p>
                    <a:p>
                      <a:pPr marL="342900" indent="-342900" algn="just">
                        <a:buFont typeface="Arial" panose="020B0604020202020204" pitchFamily="34" charset="0"/>
                        <a:buChar char="•"/>
                      </a:pPr>
                      <a:r>
                        <a:rPr lang="en-GB" sz="2100" b="1" i="1" dirty="0">
                          <a:solidFill>
                            <a:schemeClr val="accent6"/>
                          </a:solidFill>
                          <a:effectLst/>
                        </a:rPr>
                        <a:t>This is used to make the rendered view strongly typed</a:t>
                      </a:r>
                      <a:r>
                        <a:rPr lang="en-GB" sz="2100" dirty="0">
                          <a:effectLst/>
                        </a:rPr>
                        <a:t>.</a:t>
                      </a:r>
                    </a:p>
                  </a:txBody>
                  <a:tcPr marL="56511" marR="56511" marT="28255" marB="28255"/>
                </a:tc>
                <a:extLst>
                  <a:ext uri="{0D108BD9-81ED-4DB2-BD59-A6C34878D82A}">
                    <a16:rowId xmlns:a16="http://schemas.microsoft.com/office/drawing/2014/main" val="497416513"/>
                  </a:ext>
                </a:extLst>
              </a:tr>
              <a:tr h="0">
                <a:tc>
                  <a:txBody>
                    <a:bodyPr/>
                    <a:lstStyle/>
                    <a:p>
                      <a:pPr algn="just"/>
                      <a:r>
                        <a:rPr lang="en-IN" sz="2100" b="1" dirty="0">
                          <a:effectLst/>
                        </a:rPr>
                        <a:t>View("</a:t>
                      </a:r>
                      <a:r>
                        <a:rPr lang="en-IN" sz="2100" b="1" dirty="0" err="1">
                          <a:effectLst/>
                        </a:rPr>
                        <a:t>ViewName</a:t>
                      </a:r>
                      <a:r>
                        <a:rPr lang="en-IN" sz="2100" b="1" dirty="0">
                          <a:effectLst/>
                        </a:rPr>
                        <a:t>", model)</a:t>
                      </a:r>
                    </a:p>
                  </a:txBody>
                  <a:tcPr marL="56511" marR="56511" marT="28255" marB="28255"/>
                </a:tc>
                <a:tc>
                  <a:txBody>
                    <a:bodyPr/>
                    <a:lstStyle/>
                    <a:p>
                      <a:pPr marL="342900" indent="-342900" algn="just">
                        <a:buFont typeface="Arial" panose="020B0604020202020204" pitchFamily="34" charset="0"/>
                        <a:buChar char="•"/>
                      </a:pPr>
                      <a:r>
                        <a:rPr lang="en-GB" sz="2100" dirty="0">
                          <a:effectLst/>
                        </a:rPr>
                        <a:t>This version specifies the View by it’s name along with the model data that it will be provided with.</a:t>
                      </a:r>
                    </a:p>
                  </a:txBody>
                  <a:tcPr marL="56511" marR="56511" marT="28255" marB="28255"/>
                </a:tc>
                <a:extLst>
                  <a:ext uri="{0D108BD9-81ED-4DB2-BD59-A6C34878D82A}">
                    <a16:rowId xmlns:a16="http://schemas.microsoft.com/office/drawing/2014/main" val="3978338082"/>
                  </a:ext>
                </a:extLst>
              </a:tr>
            </a:tbl>
          </a:graphicData>
        </a:graphic>
      </p:graphicFrame>
      <p:pic>
        <p:nvPicPr>
          <p:cNvPr id="5" name="Picture 4"/>
          <p:cNvPicPr>
            <a:picLocks noChangeAspect="1"/>
          </p:cNvPicPr>
          <p:nvPr/>
        </p:nvPicPr>
        <p:blipFill>
          <a:blip r:embed="rId2"/>
          <a:stretch>
            <a:fillRect/>
          </a:stretch>
        </p:blipFill>
        <p:spPr>
          <a:xfrm>
            <a:off x="9448451" y="184127"/>
            <a:ext cx="2495898" cy="342948"/>
          </a:xfrm>
          <a:prstGeom prst="rect">
            <a:avLst/>
          </a:prstGeom>
        </p:spPr>
      </p:pic>
    </p:spTree>
    <p:extLst>
      <p:ext uri="{BB962C8B-B14F-4D97-AF65-F5344CB8AC3E}">
        <p14:creationId xmlns:p14="http://schemas.microsoft.com/office/powerpoint/2010/main" val="193444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err="1"/>
              <a:t>JsonResult</a:t>
            </a:r>
            <a:r>
              <a:rPr lang="en-GB" dirty="0"/>
              <a:t> represents an HTTP response containing JSON data (i.e., key-value pairs).</a:t>
            </a:r>
          </a:p>
          <a:p>
            <a:r>
              <a:rPr lang="en-GB" dirty="0"/>
              <a:t>It is used when we want to return JSON-formatted data from a controller action method to the client.</a:t>
            </a:r>
          </a:p>
          <a:p>
            <a:r>
              <a:rPr lang="en-GB" dirty="0"/>
              <a:t>JSON (JavaScript Object Notation) is a lightweight data-interchange format that is easy for humans to read and write and for machines to parse and generate.</a:t>
            </a:r>
          </a:p>
          <a:p>
            <a:r>
              <a:rPr lang="en-GB" dirty="0"/>
              <a:t>When we return a </a:t>
            </a:r>
            <a:r>
              <a:rPr lang="en-GB" dirty="0" err="1"/>
              <a:t>JsonResult</a:t>
            </a:r>
            <a:r>
              <a:rPr lang="en-GB" dirty="0"/>
              <a:t> from a controller action, ASP.NET Core MVC serializes the specified data into JSON format and sends it back to the client as the HTTP response body. </a:t>
            </a:r>
          </a:p>
          <a:p>
            <a:r>
              <a:rPr lang="en-GB" dirty="0"/>
              <a:t>This is commonly used for AJAX requests where the client-side JavaScript code expects to receive data in JSON format or when building APIs. </a:t>
            </a:r>
          </a:p>
          <a:p>
            <a:endParaRPr lang="en-IN" dirty="0"/>
          </a:p>
        </p:txBody>
      </p:sp>
      <p:sp>
        <p:nvSpPr>
          <p:cNvPr id="3" name="Title 2"/>
          <p:cNvSpPr>
            <a:spLocks noGrp="1"/>
          </p:cNvSpPr>
          <p:nvPr>
            <p:ph type="title"/>
          </p:nvPr>
        </p:nvSpPr>
        <p:spPr/>
        <p:txBody>
          <a:bodyPr/>
          <a:lstStyle/>
          <a:p>
            <a:r>
              <a:rPr lang="en-IN" dirty="0"/>
              <a:t>2. </a:t>
            </a:r>
            <a:r>
              <a:rPr lang="en-IN" dirty="0" err="1"/>
              <a:t>JsonResult</a:t>
            </a:r>
            <a:r>
              <a:rPr lang="en-IN" dirty="0"/>
              <a:t> Object</a:t>
            </a:r>
          </a:p>
        </p:txBody>
      </p:sp>
    </p:spTree>
    <p:extLst>
      <p:ext uri="{BB962C8B-B14F-4D97-AF65-F5344CB8AC3E}">
        <p14:creationId xmlns:p14="http://schemas.microsoft.com/office/powerpoint/2010/main" val="379107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06595" y="2377952"/>
            <a:ext cx="3529986" cy="1469597"/>
          </a:xfrm>
          <a:prstGeom prst="rect">
            <a:avLst/>
          </a:prstGeom>
        </p:spPr>
      </p:pic>
      <p:sp>
        <p:nvSpPr>
          <p:cNvPr id="3" name="Title 2"/>
          <p:cNvSpPr>
            <a:spLocks noGrp="1"/>
          </p:cNvSpPr>
          <p:nvPr>
            <p:ph type="title"/>
          </p:nvPr>
        </p:nvSpPr>
        <p:spPr/>
        <p:txBody>
          <a:bodyPr/>
          <a:lstStyle/>
          <a:p>
            <a:r>
              <a:rPr lang="en-IN" dirty="0"/>
              <a:t>2. </a:t>
            </a:r>
            <a:r>
              <a:rPr lang="en-IN" dirty="0" err="1"/>
              <a:t>JsonResult</a:t>
            </a:r>
            <a:r>
              <a:rPr lang="en-IN" dirty="0"/>
              <a:t> Object Cont..</a:t>
            </a:r>
          </a:p>
        </p:txBody>
      </p:sp>
      <p:pic>
        <p:nvPicPr>
          <p:cNvPr id="4" name="Picture 3"/>
          <p:cNvPicPr>
            <a:picLocks noChangeAspect="1"/>
          </p:cNvPicPr>
          <p:nvPr/>
        </p:nvPicPr>
        <p:blipFill>
          <a:blip r:embed="rId3"/>
          <a:stretch>
            <a:fillRect/>
          </a:stretch>
        </p:blipFill>
        <p:spPr>
          <a:xfrm>
            <a:off x="131180" y="910579"/>
            <a:ext cx="10221751" cy="1362265"/>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206595" y="3995002"/>
            <a:ext cx="7925906" cy="1114581"/>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206595" y="5257036"/>
            <a:ext cx="2719016" cy="1080054"/>
          </a:xfrm>
          <a:prstGeom prst="rect">
            <a:avLst/>
          </a:prstGeom>
        </p:spPr>
      </p:pic>
      <p:cxnSp>
        <p:nvCxnSpPr>
          <p:cNvPr id="9" name="Straight Connector 8"/>
          <p:cNvCxnSpPr/>
          <p:nvPr/>
        </p:nvCxnSpPr>
        <p:spPr>
          <a:xfrm>
            <a:off x="206595" y="3847549"/>
            <a:ext cx="114166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56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Open Source</a:t>
            </a:r>
          </a:p>
          <a:p>
            <a:r>
              <a:rPr lang="en-US" dirty="0"/>
              <a:t>Cross-platform development and deployment</a:t>
            </a:r>
          </a:p>
          <a:p>
            <a:r>
              <a:rPr lang="en-US" dirty="0"/>
              <a:t>Modular Features</a:t>
            </a:r>
          </a:p>
          <a:p>
            <a:r>
              <a:rPr lang="en-US" dirty="0"/>
              <a:t>Focus on performance as a feature</a:t>
            </a:r>
          </a:p>
          <a:p>
            <a:r>
              <a:rPr lang="en-US" dirty="0"/>
              <a:t>A simplified hosting model</a:t>
            </a:r>
          </a:p>
          <a:p>
            <a:r>
              <a:rPr lang="en-US" dirty="0"/>
              <a:t>The option to package .NET with an app when publishing for standalone deployments</a:t>
            </a:r>
          </a:p>
        </p:txBody>
      </p:sp>
      <p:sp>
        <p:nvSpPr>
          <p:cNvPr id="3" name="Title 2"/>
          <p:cNvSpPr>
            <a:spLocks noGrp="1"/>
          </p:cNvSpPr>
          <p:nvPr>
            <p:ph type="title"/>
          </p:nvPr>
        </p:nvSpPr>
        <p:spPr/>
        <p:txBody>
          <a:bodyPr/>
          <a:lstStyle/>
          <a:p>
            <a:r>
              <a:rPr lang="en-US" dirty="0"/>
              <a:t>Advantages: ASP.NET Core</a:t>
            </a:r>
          </a:p>
        </p:txBody>
      </p:sp>
    </p:spTree>
    <p:extLst>
      <p:ext uri="{BB962C8B-B14F-4D97-AF65-F5344CB8AC3E}">
        <p14:creationId xmlns:p14="http://schemas.microsoft.com/office/powerpoint/2010/main" val="209041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It is a type of </a:t>
            </a:r>
            <a:r>
              <a:rPr lang="en-GB" dirty="0" err="1"/>
              <a:t>ActionResult</a:t>
            </a:r>
            <a:r>
              <a:rPr lang="en-GB" dirty="0"/>
              <a:t> that returns a string or binary content to the client. </a:t>
            </a:r>
          </a:p>
          <a:p>
            <a:r>
              <a:rPr lang="en-GB" dirty="0"/>
              <a:t>It's commonly used for returning files, images, or other types of content.</a:t>
            </a:r>
          </a:p>
          <a:p>
            <a:r>
              <a:rPr lang="en-GB" dirty="0"/>
              <a:t>Here are some key properties and methods of the </a:t>
            </a:r>
            <a:r>
              <a:rPr lang="en-GB" dirty="0" err="1"/>
              <a:t>ContentResult</a:t>
            </a:r>
            <a:r>
              <a:rPr lang="en-GB" dirty="0"/>
              <a:t> object:</a:t>
            </a:r>
          </a:p>
          <a:p>
            <a:pPr lvl="1"/>
            <a:r>
              <a:rPr lang="en-GB" b="1" dirty="0"/>
              <a:t>Content</a:t>
            </a:r>
            <a:r>
              <a:rPr lang="en-GB" dirty="0"/>
              <a:t>: The content to be returned to the client.</a:t>
            </a:r>
          </a:p>
          <a:p>
            <a:pPr lvl="1"/>
            <a:r>
              <a:rPr lang="en-GB" b="1" dirty="0" err="1"/>
              <a:t>ContentType</a:t>
            </a:r>
            <a:r>
              <a:rPr lang="en-GB" dirty="0"/>
              <a:t>: The MIME type of the content. </a:t>
            </a:r>
          </a:p>
          <a:p>
            <a:pPr lvl="1"/>
            <a:r>
              <a:rPr lang="en-GB" b="1" dirty="0" err="1"/>
              <a:t>StatusCode</a:t>
            </a:r>
            <a:r>
              <a:rPr lang="en-GB" dirty="0"/>
              <a:t>: The HTTP status code to be returned with the content.</a:t>
            </a:r>
          </a:p>
          <a:p>
            <a:r>
              <a:rPr lang="en-GB" dirty="0"/>
              <a:t>You can use </a:t>
            </a:r>
            <a:r>
              <a:rPr lang="en-GB" dirty="0" err="1"/>
              <a:t>ContentResult</a:t>
            </a:r>
            <a:r>
              <a:rPr lang="en-GB" dirty="0"/>
              <a:t> to return different types of content, such as:- </a:t>
            </a:r>
          </a:p>
          <a:p>
            <a:pPr lvl="1"/>
            <a:r>
              <a:rPr lang="en-GB" b="1" dirty="0"/>
              <a:t>Text</a:t>
            </a:r>
            <a:r>
              <a:rPr lang="en-GB" dirty="0"/>
              <a:t>: return Content("Hello, World!", "text/plain")</a:t>
            </a:r>
          </a:p>
          <a:p>
            <a:pPr lvl="1"/>
            <a:r>
              <a:rPr lang="en-GB" b="1" dirty="0"/>
              <a:t>Image</a:t>
            </a:r>
            <a:r>
              <a:rPr lang="en-GB" dirty="0"/>
              <a:t>: return Content(</a:t>
            </a:r>
            <a:r>
              <a:rPr lang="en-GB" dirty="0" err="1"/>
              <a:t>imageBytes</a:t>
            </a:r>
            <a:r>
              <a:rPr lang="en-GB" dirty="0"/>
              <a:t>, "image/jpeg")</a:t>
            </a:r>
          </a:p>
          <a:p>
            <a:pPr lvl="1"/>
            <a:r>
              <a:rPr lang="en-GB" b="1" dirty="0"/>
              <a:t>File</a:t>
            </a:r>
            <a:r>
              <a:rPr lang="en-GB" dirty="0"/>
              <a:t>: return Content(</a:t>
            </a:r>
            <a:r>
              <a:rPr lang="en-GB" dirty="0" err="1"/>
              <a:t>fileBytes</a:t>
            </a:r>
            <a:r>
              <a:rPr lang="en-GB" dirty="0"/>
              <a:t>, "application/octet-stream", </a:t>
            </a:r>
            <a:r>
              <a:rPr lang="en-GB" dirty="0" err="1"/>
              <a:t>fileName</a:t>
            </a:r>
            <a:r>
              <a:rPr lang="en-GB" dirty="0"/>
              <a:t>)</a:t>
            </a:r>
            <a:endParaRPr lang="en-IN" dirty="0"/>
          </a:p>
        </p:txBody>
      </p:sp>
      <p:sp>
        <p:nvSpPr>
          <p:cNvPr id="3" name="Title 2"/>
          <p:cNvSpPr>
            <a:spLocks noGrp="1"/>
          </p:cNvSpPr>
          <p:nvPr>
            <p:ph type="title"/>
          </p:nvPr>
        </p:nvSpPr>
        <p:spPr/>
        <p:txBody>
          <a:bodyPr/>
          <a:lstStyle/>
          <a:p>
            <a:r>
              <a:rPr lang="en-IN" dirty="0"/>
              <a:t>3. </a:t>
            </a:r>
            <a:r>
              <a:rPr lang="en-IN" dirty="0" err="1"/>
              <a:t>ContentResult</a:t>
            </a:r>
            <a:r>
              <a:rPr lang="en-IN" dirty="0"/>
              <a:t> Object</a:t>
            </a:r>
          </a:p>
        </p:txBody>
      </p:sp>
      <p:pic>
        <p:nvPicPr>
          <p:cNvPr id="4" name="Picture 3"/>
          <p:cNvPicPr>
            <a:picLocks noChangeAspect="1"/>
          </p:cNvPicPr>
          <p:nvPr/>
        </p:nvPicPr>
        <p:blipFill>
          <a:blip r:embed="rId2"/>
          <a:stretch>
            <a:fillRect/>
          </a:stretch>
        </p:blipFill>
        <p:spPr>
          <a:xfrm>
            <a:off x="1038907" y="4731208"/>
            <a:ext cx="6030167" cy="1019317"/>
          </a:xfrm>
          <a:prstGeom prst="rect">
            <a:avLst/>
          </a:prstGeom>
          <a:ln>
            <a:solidFill>
              <a:schemeClr val="accent1"/>
            </a:solidFill>
          </a:ln>
        </p:spPr>
      </p:pic>
    </p:spTree>
    <p:extLst>
      <p:ext uri="{BB962C8B-B14F-4D97-AF65-F5344CB8AC3E}">
        <p14:creationId xmlns:p14="http://schemas.microsoft.com/office/powerpoint/2010/main" val="234502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Represents an HTTP status code without a specific content response.</a:t>
            </a:r>
          </a:p>
          <a:p>
            <a:r>
              <a:rPr lang="en-GB" dirty="0"/>
              <a:t>Used for returning HTTP status codes like 404 (Not Found), 500 (Internal Server Error), etc.</a:t>
            </a:r>
          </a:p>
          <a:p>
            <a:endParaRPr lang="en-IN" dirty="0"/>
          </a:p>
        </p:txBody>
      </p:sp>
      <p:sp>
        <p:nvSpPr>
          <p:cNvPr id="3" name="Title 2"/>
          <p:cNvSpPr>
            <a:spLocks noGrp="1"/>
          </p:cNvSpPr>
          <p:nvPr>
            <p:ph type="title"/>
          </p:nvPr>
        </p:nvSpPr>
        <p:spPr/>
        <p:txBody>
          <a:bodyPr/>
          <a:lstStyle/>
          <a:p>
            <a:r>
              <a:rPr lang="en-IN" dirty="0"/>
              <a:t>4. </a:t>
            </a:r>
            <a:r>
              <a:rPr lang="en-IN" dirty="0" err="1"/>
              <a:t>StatusCodeResult</a:t>
            </a:r>
            <a:r>
              <a:rPr lang="en-IN" dirty="0"/>
              <a:t> Object</a:t>
            </a:r>
          </a:p>
        </p:txBody>
      </p:sp>
      <p:pic>
        <p:nvPicPr>
          <p:cNvPr id="4" name="Picture 3"/>
          <p:cNvPicPr>
            <a:picLocks noChangeAspect="1"/>
          </p:cNvPicPr>
          <p:nvPr/>
        </p:nvPicPr>
        <p:blipFill>
          <a:blip r:embed="rId2"/>
          <a:stretch>
            <a:fillRect/>
          </a:stretch>
        </p:blipFill>
        <p:spPr>
          <a:xfrm>
            <a:off x="3825131" y="1941241"/>
            <a:ext cx="3926889" cy="1177052"/>
          </a:xfrm>
          <a:prstGeom prst="rect">
            <a:avLst/>
          </a:prstGeom>
          <a:ln>
            <a:solidFill>
              <a:schemeClr val="accent1"/>
            </a:solidFill>
          </a:ln>
        </p:spPr>
      </p:pic>
    </p:spTree>
    <p:extLst>
      <p:ext uri="{BB962C8B-B14F-4D97-AF65-F5344CB8AC3E}">
        <p14:creationId xmlns:p14="http://schemas.microsoft.com/office/powerpoint/2010/main" val="343610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a:t>
            </a:r>
            <a:r>
              <a:rPr lang="en-US" dirty="0" err="1"/>
              <a:t>FileResult</a:t>
            </a:r>
            <a:r>
              <a:rPr lang="en-US" dirty="0"/>
              <a:t> class is used to return files from a controller action.</a:t>
            </a:r>
          </a:p>
          <a:p>
            <a:r>
              <a:rPr lang="en-US" dirty="0"/>
              <a:t>It is an action result that represents a file to be returned to the client for download or display. </a:t>
            </a:r>
          </a:p>
          <a:p>
            <a:r>
              <a:rPr lang="en-US" dirty="0"/>
              <a:t>This is the parent class of all file-related action results.</a:t>
            </a:r>
          </a:p>
          <a:p>
            <a:r>
              <a:rPr lang="en-US" dirty="0"/>
              <a:t>It’s a base class used to send binary file content to the response.</a:t>
            </a:r>
          </a:p>
          <a:p>
            <a:r>
              <a:rPr lang="en-US" dirty="0"/>
              <a:t>When executed, it writes a file as the response.</a:t>
            </a:r>
          </a:p>
          <a:p>
            <a:r>
              <a:rPr lang="en-US" dirty="0"/>
              <a:t>This can be useful for scenarios where you need to send a file to the client, such as downloading a document, image, or any other type of file.</a:t>
            </a:r>
          </a:p>
          <a:p>
            <a:endParaRPr lang="en-US" dirty="0"/>
          </a:p>
          <a:p>
            <a:endParaRPr lang="en-IN" dirty="0"/>
          </a:p>
        </p:txBody>
      </p:sp>
      <p:sp>
        <p:nvSpPr>
          <p:cNvPr id="3" name="Title 2"/>
          <p:cNvSpPr>
            <a:spLocks noGrp="1"/>
          </p:cNvSpPr>
          <p:nvPr>
            <p:ph type="title"/>
          </p:nvPr>
        </p:nvSpPr>
        <p:spPr/>
        <p:txBody>
          <a:bodyPr/>
          <a:lstStyle/>
          <a:p>
            <a:r>
              <a:rPr lang="en-IN" dirty="0"/>
              <a:t>5. </a:t>
            </a:r>
            <a:r>
              <a:rPr lang="en-IN" dirty="0" err="1"/>
              <a:t>FileResult</a:t>
            </a:r>
            <a:r>
              <a:rPr lang="en-IN" dirty="0"/>
              <a:t> Object</a:t>
            </a:r>
          </a:p>
        </p:txBody>
      </p:sp>
      <p:pic>
        <p:nvPicPr>
          <p:cNvPr id="6" name="Picture 5">
            <a:extLst>
              <a:ext uri="{FF2B5EF4-FFF2-40B4-BE49-F238E27FC236}">
                <a16:creationId xmlns:a16="http://schemas.microsoft.com/office/drawing/2014/main" id="{24E69169-0A49-812A-892F-8CFE096A76A9}"/>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1518355" y="3936424"/>
            <a:ext cx="9843911" cy="1486632"/>
          </a:xfrm>
          <a:prstGeom prst="rect">
            <a:avLst/>
          </a:prstGeom>
          <a:ln>
            <a:solidFill>
              <a:schemeClr val="tx1"/>
            </a:solidFill>
          </a:ln>
        </p:spPr>
      </p:pic>
    </p:spTree>
    <p:extLst>
      <p:ext uri="{BB962C8B-B14F-4D97-AF65-F5344CB8AC3E}">
        <p14:creationId xmlns:p14="http://schemas.microsoft.com/office/powerpoint/2010/main" val="76543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CC3CA0-DF3B-044F-D44D-16AD27065817}"/>
              </a:ext>
            </a:extLst>
          </p:cNvPr>
          <p:cNvSpPr>
            <a:spLocks noGrp="1"/>
          </p:cNvSpPr>
          <p:nvPr>
            <p:ph idx="1"/>
          </p:nvPr>
        </p:nvSpPr>
        <p:spPr/>
        <p:txBody>
          <a:bodyPr/>
          <a:lstStyle/>
          <a:p>
            <a:r>
              <a:rPr lang="en-US" dirty="0"/>
              <a:t>The </a:t>
            </a:r>
            <a:r>
              <a:rPr lang="en-US" dirty="0" err="1"/>
              <a:t>RedirectResult</a:t>
            </a:r>
            <a:r>
              <a:rPr lang="en-US" dirty="0"/>
              <a:t> class in ASP.NET MVC Core is an </a:t>
            </a:r>
            <a:r>
              <a:rPr lang="en-US" dirty="0" err="1"/>
              <a:t>ActionResult</a:t>
            </a:r>
            <a:r>
              <a:rPr lang="en-US" dirty="0"/>
              <a:t> used to instruct the user's browser to navigate to a different URL.</a:t>
            </a:r>
          </a:p>
          <a:p>
            <a:r>
              <a:rPr lang="en-US" dirty="0"/>
              <a:t>It's a handy tool for managing the flow of your web application, especially in scenarios like:</a:t>
            </a:r>
          </a:p>
          <a:p>
            <a:pPr lvl="1"/>
            <a:r>
              <a:rPr lang="en-US" b="1" dirty="0"/>
              <a:t>After form submissions</a:t>
            </a:r>
            <a:r>
              <a:rPr lang="en-US" dirty="0"/>
              <a:t>: Redirect the user to a confirmation page or a success message.</a:t>
            </a:r>
          </a:p>
          <a:p>
            <a:pPr lvl="1"/>
            <a:r>
              <a:rPr lang="en-US" b="1" dirty="0"/>
              <a:t>Login operations</a:t>
            </a:r>
            <a:r>
              <a:rPr lang="en-US" dirty="0"/>
              <a:t>: Redirect to the main dashboard after successful login.</a:t>
            </a:r>
          </a:p>
          <a:p>
            <a:pPr lvl="1"/>
            <a:r>
              <a:rPr lang="en-US" b="1" dirty="0"/>
              <a:t>Conditional navigation</a:t>
            </a:r>
            <a:r>
              <a:rPr lang="en-US" dirty="0"/>
              <a:t>: Based on user roles or actions, redirect them to specific pages.</a:t>
            </a:r>
          </a:p>
          <a:p>
            <a:pPr lvl="1"/>
            <a:r>
              <a:rPr lang="en-US" b="1" dirty="0"/>
              <a:t>External URLs</a:t>
            </a:r>
            <a:r>
              <a:rPr lang="en-US" dirty="0"/>
              <a:t>: Redirect to external sites for authentication or other purposes.</a:t>
            </a:r>
          </a:p>
          <a:p>
            <a:r>
              <a:rPr lang="en-US" dirty="0"/>
              <a:t>It sends an HTTP status code of 302 (Found) by default, which tells the browser to perform a temporary redirect to the specified URL.</a:t>
            </a:r>
          </a:p>
          <a:p>
            <a:endParaRPr lang="en-IN" dirty="0"/>
          </a:p>
        </p:txBody>
      </p:sp>
      <p:sp>
        <p:nvSpPr>
          <p:cNvPr id="3" name="Title 2">
            <a:extLst>
              <a:ext uri="{FF2B5EF4-FFF2-40B4-BE49-F238E27FC236}">
                <a16:creationId xmlns:a16="http://schemas.microsoft.com/office/drawing/2014/main" id="{F9BFA7B8-458C-BD88-1D02-22763E1011FF}"/>
              </a:ext>
            </a:extLst>
          </p:cNvPr>
          <p:cNvSpPr>
            <a:spLocks noGrp="1"/>
          </p:cNvSpPr>
          <p:nvPr>
            <p:ph type="title"/>
          </p:nvPr>
        </p:nvSpPr>
        <p:spPr/>
        <p:txBody>
          <a:bodyPr/>
          <a:lstStyle/>
          <a:p>
            <a:r>
              <a:rPr lang="en-US" dirty="0"/>
              <a:t>6. </a:t>
            </a:r>
            <a:r>
              <a:rPr lang="en-US" dirty="0" err="1"/>
              <a:t>RedirectResult</a:t>
            </a:r>
            <a:endParaRPr lang="en-IN" dirty="0"/>
          </a:p>
        </p:txBody>
      </p:sp>
      <p:pic>
        <p:nvPicPr>
          <p:cNvPr id="5" name="Picture 4">
            <a:extLst>
              <a:ext uri="{FF2B5EF4-FFF2-40B4-BE49-F238E27FC236}">
                <a16:creationId xmlns:a16="http://schemas.microsoft.com/office/drawing/2014/main" id="{9F5E32B0-3444-AA56-CF7D-840859A36537}"/>
              </a:ext>
            </a:extLst>
          </p:cNvPr>
          <p:cNvPicPr>
            <a:picLocks noChangeAspect="1"/>
          </p:cNvPicPr>
          <p:nvPr/>
        </p:nvPicPr>
        <p:blipFill>
          <a:blip r:embed="rId2"/>
          <a:stretch>
            <a:fillRect/>
          </a:stretch>
        </p:blipFill>
        <p:spPr>
          <a:xfrm>
            <a:off x="1969906" y="4208425"/>
            <a:ext cx="8060266" cy="2245584"/>
          </a:xfrm>
          <a:prstGeom prst="rect">
            <a:avLst/>
          </a:prstGeom>
          <a:ln>
            <a:solidFill>
              <a:schemeClr val="tx1"/>
            </a:solidFill>
          </a:ln>
        </p:spPr>
      </p:pic>
    </p:spTree>
    <p:extLst>
      <p:ext uri="{BB962C8B-B14F-4D97-AF65-F5344CB8AC3E}">
        <p14:creationId xmlns:p14="http://schemas.microsoft.com/office/powerpoint/2010/main" val="261327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02392E-DA96-A162-C55F-A60F6E422BB9}"/>
              </a:ext>
            </a:extLst>
          </p:cNvPr>
          <p:cNvSpPr>
            <a:spLocks noGrp="1"/>
          </p:cNvSpPr>
          <p:nvPr>
            <p:ph idx="1"/>
          </p:nvPr>
        </p:nvSpPr>
        <p:spPr/>
        <p:txBody>
          <a:bodyPr/>
          <a:lstStyle/>
          <a:p>
            <a:r>
              <a:rPr lang="en-US" dirty="0" err="1"/>
              <a:t>RedirectToAction</a:t>
            </a:r>
            <a:r>
              <a:rPr lang="en-US" dirty="0"/>
              <a:t> method is used to redirect users from one action method to another within the same or different controller.</a:t>
            </a:r>
          </a:p>
          <a:p>
            <a:r>
              <a:rPr lang="en-US" dirty="0"/>
              <a:t>It’s commonly used for navigation and routing purposes.</a:t>
            </a:r>
          </a:p>
          <a:p>
            <a:r>
              <a:rPr lang="en-US" dirty="0"/>
              <a:t>The </a:t>
            </a:r>
            <a:r>
              <a:rPr lang="en-US" dirty="0" err="1"/>
              <a:t>RedirectToAction</a:t>
            </a:r>
            <a:r>
              <a:rPr lang="en-US" dirty="0"/>
              <a:t> method sends an HTTP status code of 302 (Found) by default, instructing the browser to perform a temporary redirect to the specified action.</a:t>
            </a:r>
          </a:p>
          <a:p>
            <a:r>
              <a:rPr lang="en-US" dirty="0"/>
              <a:t>You can also specify a permanent redirect by sending a 301 status code, which performs a standard HTTP redirection.</a:t>
            </a:r>
          </a:p>
          <a:p>
            <a:r>
              <a:rPr lang="en-US" dirty="0"/>
              <a:t>Here’s an example of using </a:t>
            </a:r>
            <a:r>
              <a:rPr lang="en-US" dirty="0" err="1"/>
              <a:t>RedirectToAction</a:t>
            </a:r>
            <a:r>
              <a:rPr lang="en-US" dirty="0"/>
              <a:t> to redirect from the </a:t>
            </a:r>
            <a:r>
              <a:rPr lang="en-US" b="1" dirty="0">
                <a:solidFill>
                  <a:schemeClr val="accent6"/>
                </a:solidFill>
              </a:rPr>
              <a:t>current action to another action within the same controller</a:t>
            </a:r>
            <a:r>
              <a:rPr lang="en-US" dirty="0"/>
              <a:t>:</a:t>
            </a:r>
          </a:p>
          <a:p>
            <a:endParaRPr lang="en-US" dirty="0"/>
          </a:p>
          <a:p>
            <a:endParaRPr lang="en-IN" dirty="0"/>
          </a:p>
        </p:txBody>
      </p:sp>
      <p:sp>
        <p:nvSpPr>
          <p:cNvPr id="3" name="Title 2">
            <a:extLst>
              <a:ext uri="{FF2B5EF4-FFF2-40B4-BE49-F238E27FC236}">
                <a16:creationId xmlns:a16="http://schemas.microsoft.com/office/drawing/2014/main" id="{A0FDD8E3-804B-E392-194F-6D623727B08C}"/>
              </a:ext>
            </a:extLst>
          </p:cNvPr>
          <p:cNvSpPr>
            <a:spLocks noGrp="1"/>
          </p:cNvSpPr>
          <p:nvPr>
            <p:ph type="title"/>
          </p:nvPr>
        </p:nvSpPr>
        <p:spPr/>
        <p:txBody>
          <a:bodyPr/>
          <a:lstStyle/>
          <a:p>
            <a:r>
              <a:rPr lang="en-US" dirty="0" err="1"/>
              <a:t>RedirectToAction</a:t>
            </a:r>
            <a:endParaRPr lang="en-IN" dirty="0"/>
          </a:p>
        </p:txBody>
      </p:sp>
      <p:pic>
        <p:nvPicPr>
          <p:cNvPr id="5" name="Picture 4">
            <a:extLst>
              <a:ext uri="{FF2B5EF4-FFF2-40B4-BE49-F238E27FC236}">
                <a16:creationId xmlns:a16="http://schemas.microsoft.com/office/drawing/2014/main" id="{675979AC-D90F-DAB2-9379-CF37F5766F1E}"/>
              </a:ext>
            </a:extLst>
          </p:cNvPr>
          <p:cNvPicPr>
            <a:picLocks noChangeAspect="1"/>
          </p:cNvPicPr>
          <p:nvPr/>
        </p:nvPicPr>
        <p:blipFill>
          <a:blip r:embed="rId2"/>
          <a:stretch>
            <a:fillRect/>
          </a:stretch>
        </p:blipFill>
        <p:spPr>
          <a:xfrm>
            <a:off x="1746955" y="4472729"/>
            <a:ext cx="8698090" cy="1521827"/>
          </a:xfrm>
          <a:prstGeom prst="rect">
            <a:avLst/>
          </a:prstGeom>
          <a:ln>
            <a:solidFill>
              <a:schemeClr val="tx1"/>
            </a:solidFill>
          </a:ln>
        </p:spPr>
      </p:pic>
    </p:spTree>
    <p:extLst>
      <p:ext uri="{BB962C8B-B14F-4D97-AF65-F5344CB8AC3E}">
        <p14:creationId xmlns:p14="http://schemas.microsoft.com/office/powerpoint/2010/main" val="73026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FB3057-54B5-2405-5A19-F65DA51AC90A}"/>
              </a:ext>
            </a:extLst>
          </p:cNvPr>
          <p:cNvSpPr>
            <a:spLocks noGrp="1"/>
          </p:cNvSpPr>
          <p:nvPr>
            <p:ph idx="1"/>
          </p:nvPr>
        </p:nvSpPr>
        <p:spPr/>
        <p:txBody>
          <a:bodyPr/>
          <a:lstStyle/>
          <a:p>
            <a:r>
              <a:rPr lang="en-US" b="1" dirty="0"/>
              <a:t>Redirecting to a Different Controller</a:t>
            </a:r>
          </a:p>
          <a:p>
            <a:pPr lvl="1"/>
            <a:r>
              <a:rPr lang="en-US" dirty="0"/>
              <a:t>If you want to redirect to an action in a different controller, you can specify both the controller name and the action name:</a:t>
            </a:r>
          </a:p>
          <a:p>
            <a:pPr lvl="1"/>
            <a:endParaRPr lang="en-US" dirty="0"/>
          </a:p>
          <a:p>
            <a:pPr lvl="1"/>
            <a:endParaRPr lang="en-US" dirty="0"/>
          </a:p>
          <a:p>
            <a:pPr lvl="1"/>
            <a:endParaRPr lang="en-US" dirty="0"/>
          </a:p>
          <a:p>
            <a:pPr lvl="1"/>
            <a:endParaRPr lang="en-US" dirty="0"/>
          </a:p>
          <a:p>
            <a:pPr lvl="1"/>
            <a:endParaRPr lang="en-US" dirty="0"/>
          </a:p>
          <a:p>
            <a:r>
              <a:rPr lang="en-US" b="1" dirty="0"/>
              <a:t>Passing Route Values</a:t>
            </a:r>
          </a:p>
          <a:p>
            <a:pPr lvl="1"/>
            <a:r>
              <a:rPr lang="en-US" dirty="0"/>
              <a:t>You can also pass route values (parameters) to the target action. For example, redirecting to an action with an id parameter</a:t>
            </a:r>
          </a:p>
          <a:p>
            <a:endParaRPr lang="en-US" b="1" dirty="0"/>
          </a:p>
          <a:p>
            <a:pPr lvl="1"/>
            <a:endParaRPr lang="en-IN" dirty="0"/>
          </a:p>
        </p:txBody>
      </p:sp>
      <p:sp>
        <p:nvSpPr>
          <p:cNvPr id="3" name="Title 2">
            <a:extLst>
              <a:ext uri="{FF2B5EF4-FFF2-40B4-BE49-F238E27FC236}">
                <a16:creationId xmlns:a16="http://schemas.microsoft.com/office/drawing/2014/main" id="{F0E2BE71-FBC6-6A87-DDFE-75C4682BAF6E}"/>
              </a:ext>
            </a:extLst>
          </p:cNvPr>
          <p:cNvSpPr>
            <a:spLocks noGrp="1"/>
          </p:cNvSpPr>
          <p:nvPr>
            <p:ph type="title"/>
          </p:nvPr>
        </p:nvSpPr>
        <p:spPr/>
        <p:txBody>
          <a:bodyPr/>
          <a:lstStyle/>
          <a:p>
            <a:r>
              <a:rPr lang="en-US" dirty="0" err="1"/>
              <a:t>RedirectToAction</a:t>
            </a:r>
            <a:r>
              <a:rPr lang="en-US" dirty="0"/>
              <a:t> Cont..</a:t>
            </a:r>
            <a:endParaRPr lang="en-IN" dirty="0"/>
          </a:p>
        </p:txBody>
      </p:sp>
      <p:pic>
        <p:nvPicPr>
          <p:cNvPr id="5" name="Picture 4">
            <a:extLst>
              <a:ext uri="{FF2B5EF4-FFF2-40B4-BE49-F238E27FC236}">
                <a16:creationId xmlns:a16="http://schemas.microsoft.com/office/drawing/2014/main" id="{59FE04EE-5FBC-02C5-C4CF-B5F7ED95B155}"/>
              </a:ext>
            </a:extLst>
          </p:cNvPr>
          <p:cNvPicPr>
            <a:picLocks noChangeAspect="1"/>
          </p:cNvPicPr>
          <p:nvPr/>
        </p:nvPicPr>
        <p:blipFill>
          <a:blip r:embed="rId2"/>
          <a:stretch>
            <a:fillRect/>
          </a:stretch>
        </p:blipFill>
        <p:spPr>
          <a:xfrm>
            <a:off x="1657359" y="1857021"/>
            <a:ext cx="8626820" cy="1409363"/>
          </a:xfrm>
          <a:prstGeom prst="rect">
            <a:avLst/>
          </a:prstGeom>
          <a:ln>
            <a:solidFill>
              <a:schemeClr val="tx1"/>
            </a:solidFill>
          </a:ln>
        </p:spPr>
      </p:pic>
      <p:pic>
        <p:nvPicPr>
          <p:cNvPr id="7" name="Picture 6">
            <a:extLst>
              <a:ext uri="{FF2B5EF4-FFF2-40B4-BE49-F238E27FC236}">
                <a16:creationId xmlns:a16="http://schemas.microsoft.com/office/drawing/2014/main" id="{96483672-3C8F-6689-7651-4776B86C52F0}"/>
              </a:ext>
            </a:extLst>
          </p:cNvPr>
          <p:cNvPicPr>
            <a:picLocks noChangeAspect="1"/>
          </p:cNvPicPr>
          <p:nvPr/>
        </p:nvPicPr>
        <p:blipFill>
          <a:blip r:embed="rId3"/>
          <a:stretch>
            <a:fillRect/>
          </a:stretch>
        </p:blipFill>
        <p:spPr>
          <a:xfrm>
            <a:off x="1657358" y="4709545"/>
            <a:ext cx="8626820" cy="1346382"/>
          </a:xfrm>
          <a:prstGeom prst="rect">
            <a:avLst/>
          </a:prstGeom>
          <a:ln>
            <a:solidFill>
              <a:schemeClr val="tx1"/>
            </a:solidFill>
          </a:ln>
        </p:spPr>
      </p:pic>
    </p:spTree>
    <p:extLst>
      <p:ext uri="{BB962C8B-B14F-4D97-AF65-F5344CB8AC3E}">
        <p14:creationId xmlns:p14="http://schemas.microsoft.com/office/powerpoint/2010/main" val="231422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a:gradFill flip="none" rotWithShape="1">
                  <a:gsLst>
                    <a:gs pos="10000">
                      <a:schemeClr val="accent6">
                        <a:lumMod val="50000"/>
                      </a:schemeClr>
                    </a:gs>
                    <a:gs pos="100000">
                      <a:schemeClr val="accent6"/>
                    </a:gs>
                  </a:gsLst>
                  <a:lin ang="0" scaled="1"/>
                  <a:tileRect/>
                </a:gradFill>
              </a:rPr>
              <a:t>ASP.Net</a:t>
            </a:r>
            <a:r>
              <a:rPr lang="en-US" dirty="0">
                <a:gradFill flip="none" rotWithShape="1">
                  <a:gsLst>
                    <a:gs pos="10000">
                      <a:schemeClr val="accent6">
                        <a:lumMod val="50000"/>
                      </a:schemeClr>
                    </a:gs>
                    <a:gs pos="100000">
                      <a:schemeClr val="accent6"/>
                    </a:gs>
                  </a:gsLst>
                  <a:lin ang="0" scaled="1"/>
                  <a:tileRect/>
                </a:gradFill>
              </a:rPr>
              <a:t> Core Life Cycle</a:t>
            </a:r>
          </a:p>
        </p:txBody>
      </p:sp>
      <p:sp>
        <p:nvSpPr>
          <p:cNvPr id="5" name="Text Placeholder 4"/>
          <p:cNvSpPr>
            <a:spLocks noGrp="1"/>
          </p:cNvSpPr>
          <p:nvPr>
            <p:ph type="body" idx="1"/>
          </p:nvPr>
        </p:nvSpPr>
        <p:spPr/>
        <p:txBody>
          <a:bodyPr/>
          <a:lstStyle/>
          <a:p>
            <a:r>
              <a:rPr lang="en-US" dirty="0"/>
              <a:t>Section – 2.7</a:t>
            </a:r>
          </a:p>
        </p:txBody>
      </p:sp>
    </p:spTree>
    <p:extLst>
      <p:ext uri="{BB962C8B-B14F-4D97-AF65-F5344CB8AC3E}">
        <p14:creationId xmlns:p14="http://schemas.microsoft.com/office/powerpoint/2010/main" val="7994020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1" y="829580"/>
            <a:ext cx="5630524" cy="5590565"/>
          </a:xfrm>
        </p:spPr>
        <p:txBody>
          <a:bodyPr/>
          <a:lstStyle/>
          <a:p>
            <a:r>
              <a:rPr lang="en-US" b="1" dirty="0"/>
              <a:t>Application Start</a:t>
            </a:r>
            <a:r>
              <a:rPr lang="en-US" dirty="0"/>
              <a:t> </a:t>
            </a:r>
          </a:p>
          <a:p>
            <a:pPr lvl="1"/>
            <a:r>
              <a:rPr lang="en-US" dirty="0"/>
              <a:t>The </a:t>
            </a:r>
            <a:r>
              <a:rPr lang="en-US" dirty="0" err="1"/>
              <a:t>program.cs</a:t>
            </a:r>
            <a:r>
              <a:rPr lang="en-US" dirty="0"/>
              <a:t> class is executed when the application starts. </a:t>
            </a:r>
          </a:p>
          <a:p>
            <a:pPr lvl="1"/>
            <a:r>
              <a:rPr lang="en-US" dirty="0"/>
              <a:t>This class configures services and the request pipeline.</a:t>
            </a:r>
          </a:p>
          <a:p>
            <a:r>
              <a:rPr lang="en-US" b="1" dirty="0"/>
              <a:t>Middleware Pipeline</a:t>
            </a:r>
            <a:r>
              <a:rPr lang="en-US" dirty="0"/>
              <a:t> </a:t>
            </a:r>
          </a:p>
          <a:p>
            <a:pPr lvl="1"/>
            <a:r>
              <a:rPr lang="en-US" dirty="0"/>
              <a:t>Middleware components are executed in the order they are added to the pipeline.</a:t>
            </a:r>
          </a:p>
          <a:p>
            <a:pPr lvl="1"/>
            <a:r>
              <a:rPr lang="en-US" dirty="0"/>
              <a:t>Each middleware can handle requests and responses, and decide whether to pass the request to the next middleware.</a:t>
            </a:r>
          </a:p>
          <a:p>
            <a:r>
              <a:rPr lang="en-US" b="1" dirty="0"/>
              <a:t>Routing</a:t>
            </a:r>
            <a:r>
              <a:rPr lang="en-US" dirty="0"/>
              <a:t> </a:t>
            </a:r>
          </a:p>
          <a:p>
            <a:pPr lvl="1"/>
            <a:r>
              <a:rPr lang="en-US" dirty="0"/>
              <a:t>The routing middleware matches the incoming request to a route. </a:t>
            </a:r>
          </a:p>
          <a:p>
            <a:pPr lvl="1"/>
            <a:r>
              <a:rPr lang="en-US" dirty="0"/>
              <a:t>It determines which controller and action method should handle the request.</a:t>
            </a:r>
          </a:p>
          <a:p>
            <a:endParaRPr lang="en-IN" dirty="0"/>
          </a:p>
        </p:txBody>
      </p:sp>
      <p:sp>
        <p:nvSpPr>
          <p:cNvPr id="3" name="Title 2"/>
          <p:cNvSpPr>
            <a:spLocks noGrp="1"/>
          </p:cNvSpPr>
          <p:nvPr>
            <p:ph type="title"/>
          </p:nvPr>
        </p:nvSpPr>
        <p:spPr/>
        <p:txBody>
          <a:bodyPr/>
          <a:lstStyle/>
          <a:p>
            <a:r>
              <a:rPr lang="en-GB" dirty="0" err="1"/>
              <a:t>ASP.Net</a:t>
            </a:r>
            <a:r>
              <a:rPr lang="en-GB" dirty="0"/>
              <a:t> Core Life Cycle</a:t>
            </a:r>
            <a:endParaRPr lang="en-IN" dirty="0"/>
          </a:p>
        </p:txBody>
      </p:sp>
      <p:sp>
        <p:nvSpPr>
          <p:cNvPr id="7" name="Content Placeholder 1">
            <a:extLst>
              <a:ext uri="{FF2B5EF4-FFF2-40B4-BE49-F238E27FC236}">
                <a16:creationId xmlns:a16="http://schemas.microsoft.com/office/drawing/2014/main" id="{C64CE653-1A95-48E8-F71F-945E3A535505}"/>
              </a:ext>
            </a:extLst>
          </p:cNvPr>
          <p:cNvSpPr txBox="1">
            <a:spLocks/>
          </p:cNvSpPr>
          <p:nvPr/>
        </p:nvSpPr>
        <p:spPr>
          <a:xfrm>
            <a:off x="6096000" y="829580"/>
            <a:ext cx="5630524"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Controller Initialization </a:t>
            </a:r>
          </a:p>
          <a:p>
            <a:pPr lvl="1"/>
            <a:r>
              <a:rPr lang="en-US" dirty="0"/>
              <a:t>The selected controller is instantiated, and its dependencies are injected.</a:t>
            </a:r>
          </a:p>
          <a:p>
            <a:r>
              <a:rPr lang="en-US" b="1" dirty="0"/>
              <a:t>Action Method Execution</a:t>
            </a:r>
            <a:r>
              <a:rPr lang="en-US" dirty="0"/>
              <a:t> </a:t>
            </a:r>
          </a:p>
          <a:p>
            <a:pPr lvl="1"/>
            <a:r>
              <a:rPr lang="en-US" dirty="0"/>
              <a:t>The action method of the controller is executed. </a:t>
            </a:r>
          </a:p>
          <a:p>
            <a:pPr lvl="1"/>
            <a:r>
              <a:rPr lang="en-US" dirty="0"/>
              <a:t>This method processes the request and prepares the response.</a:t>
            </a:r>
          </a:p>
          <a:p>
            <a:r>
              <a:rPr lang="en-US" b="1" dirty="0"/>
              <a:t>Result Execution</a:t>
            </a:r>
            <a:r>
              <a:rPr lang="en-US" dirty="0"/>
              <a:t> </a:t>
            </a:r>
          </a:p>
          <a:p>
            <a:pPr lvl="1"/>
            <a:r>
              <a:rPr lang="en-US" dirty="0"/>
              <a:t>The result from the action method (e.g., a view, JSON data) is executed. </a:t>
            </a:r>
          </a:p>
          <a:p>
            <a:pPr lvl="1"/>
            <a:r>
              <a:rPr lang="en-US" dirty="0"/>
              <a:t>If it’s a view, the view engine renders the HTML.</a:t>
            </a:r>
          </a:p>
          <a:p>
            <a:r>
              <a:rPr lang="en-US" b="1" dirty="0"/>
              <a:t>Response</a:t>
            </a:r>
          </a:p>
          <a:p>
            <a:pPr lvl="1"/>
            <a:r>
              <a:rPr lang="en-US" dirty="0"/>
              <a:t>The final response is sent back to the client.</a:t>
            </a:r>
            <a:endParaRPr lang="en-IN" dirty="0"/>
          </a:p>
        </p:txBody>
      </p:sp>
    </p:spTree>
    <p:extLst>
      <p:ext uri="{BB962C8B-B14F-4D97-AF65-F5344CB8AC3E}">
        <p14:creationId xmlns:p14="http://schemas.microsoft.com/office/powerpoint/2010/main" val="356589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Middleware in ASP.NET Core</a:t>
            </a:r>
            <a:endParaRPr lang="en-US" sz="5400"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a:t>Section – 2.8</a:t>
            </a:r>
          </a:p>
        </p:txBody>
      </p:sp>
    </p:spTree>
    <p:extLst>
      <p:ext uri="{BB962C8B-B14F-4D97-AF65-F5344CB8AC3E}">
        <p14:creationId xmlns:p14="http://schemas.microsoft.com/office/powerpoint/2010/main" val="8870948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Middleware is one of the core functionalities of any ASP.NET Core Web Application. </a:t>
            </a:r>
          </a:p>
          <a:p>
            <a:r>
              <a:rPr lang="en-US" dirty="0"/>
              <a:t>When we send a request from the client to the server, middleware comes into the picture.</a:t>
            </a:r>
          </a:p>
          <a:p>
            <a:r>
              <a:rPr lang="en-US" b="1" dirty="0"/>
              <a:t>HTTP Request Pipeline:</a:t>
            </a:r>
          </a:p>
          <a:p>
            <a:pPr lvl="1"/>
            <a:r>
              <a:rPr lang="en-US" dirty="0"/>
              <a:t>Before understanding ASP.NET Core Middleware components, let us first understand what is HTTP Request Pipeline and how does it work. </a:t>
            </a:r>
          </a:p>
          <a:p>
            <a:pPr lvl="1"/>
            <a:r>
              <a:rPr lang="en-US" dirty="0"/>
              <a:t>Please have a look at the following image for a better understanding of the HTTP Request Pipeline. </a:t>
            </a:r>
          </a:p>
          <a:p>
            <a:pPr lvl="1"/>
            <a:endParaRPr lang="en-US" dirty="0"/>
          </a:p>
          <a:p>
            <a:pPr lvl="1"/>
            <a:endParaRPr lang="en-US" dirty="0"/>
          </a:p>
          <a:p>
            <a:pPr lvl="1"/>
            <a:endParaRPr lang="en-US" dirty="0"/>
          </a:p>
          <a:p>
            <a:pPr marL="457200" lvl="1" indent="0">
              <a:buNone/>
            </a:pPr>
            <a:endParaRPr lang="en-US" dirty="0"/>
          </a:p>
          <a:p>
            <a:pPr lvl="1"/>
            <a:r>
              <a:rPr lang="en-US" dirty="0"/>
              <a:t>As you can see in the below image, on the left-hand side, we have the client i.e. a browser and on the right-hand side, we have the server where our ASP.NET Core Web API application is hosted. </a:t>
            </a:r>
          </a:p>
          <a:p>
            <a:pPr lvl="1"/>
            <a:r>
              <a:rPr lang="en-US" dirty="0"/>
              <a:t>Further, the Web API Application has three controllers. </a:t>
            </a:r>
          </a:p>
          <a:p>
            <a:pPr lvl="1"/>
            <a:r>
              <a:rPr lang="en-US" dirty="0"/>
              <a:t>So, when the client sends a request to the server, we generally believe that it is the controller action method that is going to serve the request and then we get the response.</a:t>
            </a:r>
          </a:p>
          <a:p>
            <a:pPr lvl="1"/>
            <a:endParaRPr lang="en-US" dirty="0"/>
          </a:p>
          <a:p>
            <a:endParaRPr lang="en-US" dirty="0"/>
          </a:p>
          <a:p>
            <a:endParaRPr lang="en-US" dirty="0"/>
          </a:p>
        </p:txBody>
      </p:sp>
      <p:sp>
        <p:nvSpPr>
          <p:cNvPr id="3" name="Title 2"/>
          <p:cNvSpPr>
            <a:spLocks noGrp="1"/>
          </p:cNvSpPr>
          <p:nvPr>
            <p:ph type="title"/>
          </p:nvPr>
        </p:nvSpPr>
        <p:spPr/>
        <p:txBody>
          <a:bodyPr/>
          <a:lstStyle/>
          <a:p>
            <a:r>
              <a:rPr lang="en-US" dirty="0"/>
              <a:t>Middleware in ASP.NET Core Cont..</a:t>
            </a:r>
          </a:p>
        </p:txBody>
      </p:sp>
      <p:sp>
        <p:nvSpPr>
          <p:cNvPr id="4" name="Rectangle 3"/>
          <p:cNvSpPr/>
          <p:nvPr/>
        </p:nvSpPr>
        <p:spPr>
          <a:xfrm>
            <a:off x="1484872" y="3433732"/>
            <a:ext cx="3069125" cy="62911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Client</a:t>
            </a:r>
          </a:p>
        </p:txBody>
      </p:sp>
      <p:sp>
        <p:nvSpPr>
          <p:cNvPr id="5" name="Rectangle 4"/>
          <p:cNvSpPr/>
          <p:nvPr/>
        </p:nvSpPr>
        <p:spPr>
          <a:xfrm>
            <a:off x="7338898" y="3224405"/>
            <a:ext cx="3069125" cy="93195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Controller1</a:t>
            </a:r>
          </a:p>
          <a:p>
            <a:pPr algn="ctr"/>
            <a:r>
              <a:rPr lang="en-US" sz="2000" dirty="0">
                <a:solidFill>
                  <a:schemeClr val="tx2"/>
                </a:solidFill>
              </a:rPr>
              <a:t>Controller2</a:t>
            </a:r>
          </a:p>
          <a:p>
            <a:pPr algn="ctr"/>
            <a:r>
              <a:rPr lang="en-US" sz="2000" dirty="0">
                <a:solidFill>
                  <a:schemeClr val="tx2"/>
                </a:solidFill>
              </a:rPr>
              <a:t>Controller3</a:t>
            </a:r>
          </a:p>
        </p:txBody>
      </p:sp>
      <p:sp>
        <p:nvSpPr>
          <p:cNvPr id="6" name="Right Arrow 5"/>
          <p:cNvSpPr/>
          <p:nvPr/>
        </p:nvSpPr>
        <p:spPr>
          <a:xfrm>
            <a:off x="4796074" y="3488156"/>
            <a:ext cx="2353901" cy="183813"/>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 name="Right Arrow 6"/>
          <p:cNvSpPr/>
          <p:nvPr/>
        </p:nvSpPr>
        <p:spPr>
          <a:xfrm rot="10800000">
            <a:off x="4777794" y="3868640"/>
            <a:ext cx="2353901" cy="183813"/>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ectangle 7"/>
          <p:cNvSpPr/>
          <p:nvPr/>
        </p:nvSpPr>
        <p:spPr>
          <a:xfrm>
            <a:off x="5207182" y="3276222"/>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HTTP Request</a:t>
            </a:r>
          </a:p>
        </p:txBody>
      </p:sp>
      <p:sp>
        <p:nvSpPr>
          <p:cNvPr id="9" name="Rectangle 8"/>
          <p:cNvSpPr/>
          <p:nvPr/>
        </p:nvSpPr>
        <p:spPr>
          <a:xfrm>
            <a:off x="5138287" y="3671314"/>
            <a:ext cx="1667348" cy="282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HTTP Response</a:t>
            </a:r>
          </a:p>
        </p:txBody>
      </p:sp>
      <p:sp>
        <p:nvSpPr>
          <p:cNvPr id="10" name="Rectangle 9"/>
          <p:cNvSpPr/>
          <p:nvPr/>
        </p:nvSpPr>
        <p:spPr>
          <a:xfrm>
            <a:off x="2193545" y="4067303"/>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Browser </a:t>
            </a:r>
          </a:p>
        </p:txBody>
      </p:sp>
      <p:sp>
        <p:nvSpPr>
          <p:cNvPr id="11" name="Rectangle 10"/>
          <p:cNvSpPr/>
          <p:nvPr/>
        </p:nvSpPr>
        <p:spPr>
          <a:xfrm>
            <a:off x="8197948" y="4180266"/>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Server</a:t>
            </a:r>
          </a:p>
        </p:txBody>
      </p:sp>
    </p:spTree>
    <p:extLst>
      <p:ext uri="{BB962C8B-B14F-4D97-AF65-F5344CB8AC3E}">
        <p14:creationId xmlns:p14="http://schemas.microsoft.com/office/powerpoint/2010/main" val="177662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IN" b="1" dirty="0"/>
              <a:t>Web:</a:t>
            </a:r>
            <a:r>
              <a:rPr lang="en-IN" dirty="0"/>
              <a:t> </a:t>
            </a:r>
            <a:r>
              <a:rPr lang="en-IN" dirty="0">
                <a:solidFill>
                  <a:schemeClr val="accent6"/>
                </a:solidFill>
              </a:rPr>
              <a:t>ASP.NET Core MVC</a:t>
            </a:r>
            <a:r>
              <a:rPr lang="en-IN" dirty="0"/>
              <a:t>, Web API, </a:t>
            </a:r>
            <a:r>
              <a:rPr lang="en-IN" dirty="0">
                <a:solidFill>
                  <a:schemeClr val="accent6"/>
                </a:solidFill>
              </a:rPr>
              <a:t>Razor Pages</a:t>
            </a:r>
            <a:r>
              <a:rPr lang="en-IN" dirty="0"/>
              <a:t>, and Micro services</a:t>
            </a:r>
          </a:p>
          <a:p>
            <a:pPr fontAlgn="base"/>
            <a:r>
              <a:rPr lang="en-IN" dirty="0"/>
              <a:t>Mobile</a:t>
            </a:r>
          </a:p>
          <a:p>
            <a:pPr fontAlgn="base"/>
            <a:r>
              <a:rPr lang="en-IN" dirty="0">
                <a:solidFill>
                  <a:schemeClr val="accent6"/>
                </a:solidFill>
              </a:rPr>
              <a:t>Console</a:t>
            </a:r>
          </a:p>
          <a:p>
            <a:pPr fontAlgn="base"/>
            <a:r>
              <a:rPr lang="en-IN" dirty="0"/>
              <a:t>Desktop Applications </a:t>
            </a:r>
          </a:p>
          <a:p>
            <a:pPr fontAlgn="base"/>
            <a:r>
              <a:rPr lang="en-IN" dirty="0" err="1"/>
              <a:t>IoT</a:t>
            </a:r>
            <a:endParaRPr lang="en-IN" dirty="0"/>
          </a:p>
          <a:p>
            <a:pPr fontAlgn="base"/>
            <a:r>
              <a:rPr lang="en-IN" dirty="0"/>
              <a:t>ML</a:t>
            </a:r>
          </a:p>
          <a:p>
            <a:pPr fontAlgn="base"/>
            <a:r>
              <a:rPr lang="en-IN" dirty="0"/>
              <a:t>Gaming Applications</a:t>
            </a:r>
          </a:p>
          <a:p>
            <a:pPr fontAlgn="base"/>
            <a:r>
              <a:rPr lang="en-IN" dirty="0"/>
              <a:t>Cloud Applications</a:t>
            </a:r>
          </a:p>
          <a:p>
            <a:pPr fontAlgn="base"/>
            <a:r>
              <a:rPr lang="en-GB" dirty="0"/>
              <a:t>&amp; Many More…</a:t>
            </a:r>
            <a:endParaRPr lang="en-IN" dirty="0"/>
          </a:p>
          <a:p>
            <a:pPr marL="0" indent="0">
              <a:buNone/>
            </a:pPr>
            <a:endParaRPr lang="en-IN" dirty="0"/>
          </a:p>
        </p:txBody>
      </p:sp>
      <p:sp>
        <p:nvSpPr>
          <p:cNvPr id="3" name="Title 2"/>
          <p:cNvSpPr>
            <a:spLocks noGrp="1"/>
          </p:cNvSpPr>
          <p:nvPr>
            <p:ph type="title"/>
          </p:nvPr>
        </p:nvSpPr>
        <p:spPr/>
        <p:txBody>
          <a:bodyPr>
            <a:normAutofit/>
          </a:bodyPr>
          <a:lstStyle/>
          <a:p>
            <a:r>
              <a:rPr lang="en-US" dirty="0"/>
              <a:t>What Type of Application Can You Develop with ASP.NET Core?</a:t>
            </a:r>
            <a:endParaRPr lang="en-IN" dirty="0"/>
          </a:p>
        </p:txBody>
      </p:sp>
    </p:spTree>
    <p:extLst>
      <p:ext uri="{BB962C8B-B14F-4D97-AF65-F5344CB8AC3E}">
        <p14:creationId xmlns:p14="http://schemas.microsoft.com/office/powerpoint/2010/main" val="154955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But in reality, before hitting the controller action method, the request has to pass through a pipeline. </a:t>
            </a:r>
          </a:p>
          <a:p>
            <a:r>
              <a:rPr lang="en-US" dirty="0"/>
              <a:t>Once the pipeline is completed, then only it navigates the request to the corresponding controller action method as shown in the below image.</a:t>
            </a:r>
          </a:p>
          <a:p>
            <a:endParaRPr lang="en-US" dirty="0"/>
          </a:p>
        </p:txBody>
      </p:sp>
      <p:sp>
        <p:nvSpPr>
          <p:cNvPr id="3" name="Title 2"/>
          <p:cNvSpPr>
            <a:spLocks noGrp="1"/>
          </p:cNvSpPr>
          <p:nvPr>
            <p:ph type="title"/>
          </p:nvPr>
        </p:nvSpPr>
        <p:spPr/>
        <p:txBody>
          <a:bodyPr/>
          <a:lstStyle/>
          <a:p>
            <a:r>
              <a:rPr lang="en-US" dirty="0"/>
              <a:t>Middleware in ASP.NET Core Cont..</a:t>
            </a:r>
          </a:p>
        </p:txBody>
      </p:sp>
      <p:sp>
        <p:nvSpPr>
          <p:cNvPr id="4" name="Rectangle 3"/>
          <p:cNvSpPr/>
          <p:nvPr/>
        </p:nvSpPr>
        <p:spPr>
          <a:xfrm>
            <a:off x="1822488" y="3092593"/>
            <a:ext cx="3069125" cy="62911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Client</a:t>
            </a:r>
          </a:p>
        </p:txBody>
      </p:sp>
      <p:sp>
        <p:nvSpPr>
          <p:cNvPr id="5" name="Rectangle 4"/>
          <p:cNvSpPr/>
          <p:nvPr/>
        </p:nvSpPr>
        <p:spPr>
          <a:xfrm>
            <a:off x="7850242" y="3101475"/>
            <a:ext cx="1409496" cy="93195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Controller1</a:t>
            </a:r>
          </a:p>
          <a:p>
            <a:pPr algn="ctr"/>
            <a:r>
              <a:rPr lang="en-US" sz="2000" dirty="0">
                <a:solidFill>
                  <a:schemeClr val="tx2"/>
                </a:solidFill>
              </a:rPr>
              <a:t>Controller2</a:t>
            </a:r>
          </a:p>
          <a:p>
            <a:pPr algn="ctr"/>
            <a:r>
              <a:rPr lang="en-US" sz="2000" dirty="0">
                <a:solidFill>
                  <a:schemeClr val="tx2"/>
                </a:solidFill>
              </a:rPr>
              <a:t>Controller3</a:t>
            </a:r>
          </a:p>
        </p:txBody>
      </p:sp>
      <p:sp>
        <p:nvSpPr>
          <p:cNvPr id="6" name="Right Arrow 5"/>
          <p:cNvSpPr/>
          <p:nvPr/>
        </p:nvSpPr>
        <p:spPr>
          <a:xfrm>
            <a:off x="5133690" y="3147017"/>
            <a:ext cx="2353901" cy="183813"/>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 name="Right Arrow 6"/>
          <p:cNvSpPr/>
          <p:nvPr/>
        </p:nvSpPr>
        <p:spPr>
          <a:xfrm rot="10800000">
            <a:off x="5115410" y="3527501"/>
            <a:ext cx="2353901" cy="183813"/>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ectangle 7"/>
          <p:cNvSpPr/>
          <p:nvPr/>
        </p:nvSpPr>
        <p:spPr>
          <a:xfrm>
            <a:off x="5544798" y="2935083"/>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HTTP Request</a:t>
            </a:r>
          </a:p>
        </p:txBody>
      </p:sp>
      <p:sp>
        <p:nvSpPr>
          <p:cNvPr id="9" name="Rectangle 8"/>
          <p:cNvSpPr/>
          <p:nvPr/>
        </p:nvSpPr>
        <p:spPr>
          <a:xfrm>
            <a:off x="5475903" y="3330175"/>
            <a:ext cx="1667348" cy="282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HTTP Response</a:t>
            </a:r>
          </a:p>
        </p:txBody>
      </p:sp>
      <p:sp>
        <p:nvSpPr>
          <p:cNvPr id="10" name="Rectangle 9"/>
          <p:cNvSpPr/>
          <p:nvPr/>
        </p:nvSpPr>
        <p:spPr>
          <a:xfrm>
            <a:off x="2603897" y="3798900"/>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Browser </a:t>
            </a:r>
          </a:p>
        </p:txBody>
      </p:sp>
      <p:sp>
        <p:nvSpPr>
          <p:cNvPr id="11" name="Rectangle 10"/>
          <p:cNvSpPr/>
          <p:nvPr/>
        </p:nvSpPr>
        <p:spPr>
          <a:xfrm>
            <a:off x="7891327" y="4171636"/>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Server</a:t>
            </a:r>
          </a:p>
        </p:txBody>
      </p:sp>
      <p:sp>
        <p:nvSpPr>
          <p:cNvPr id="12" name="Rectangle 11"/>
          <p:cNvSpPr/>
          <p:nvPr/>
        </p:nvSpPr>
        <p:spPr>
          <a:xfrm>
            <a:off x="7756725" y="2547294"/>
            <a:ext cx="1579418" cy="160044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2"/>
              </a:solidFill>
            </a:endParaRPr>
          </a:p>
        </p:txBody>
      </p:sp>
      <p:sp>
        <p:nvSpPr>
          <p:cNvPr id="13" name="Rectangle 12"/>
          <p:cNvSpPr/>
          <p:nvPr/>
        </p:nvSpPr>
        <p:spPr>
          <a:xfrm>
            <a:off x="7773564" y="2578364"/>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solidFill>
              </a:rPr>
              <a:t>Pipeline</a:t>
            </a:r>
          </a:p>
        </p:txBody>
      </p:sp>
      <p:sp>
        <p:nvSpPr>
          <p:cNvPr id="14" name="Down Arrow 13"/>
          <p:cNvSpPr/>
          <p:nvPr/>
        </p:nvSpPr>
        <p:spPr>
          <a:xfrm>
            <a:off x="8473698" y="2828089"/>
            <a:ext cx="166254" cy="218209"/>
          </a:xfrm>
          <a:prstGeom prst="downArrow">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347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P spid="12" grpId="0" animBg="1"/>
      <p:bldP spid="13" grpId="0"/>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Now the confusion is what is Middleware?</a:t>
            </a:r>
          </a:p>
          <a:p>
            <a:r>
              <a:rPr lang="en-US" dirty="0"/>
              <a:t>Let us assume a middleware is a piece of code with some logic. </a:t>
            </a:r>
          </a:p>
          <a:p>
            <a:endParaRPr lang="en-US" dirty="0"/>
          </a:p>
        </p:txBody>
      </p:sp>
      <p:sp>
        <p:nvSpPr>
          <p:cNvPr id="3" name="Title 2"/>
          <p:cNvSpPr>
            <a:spLocks noGrp="1"/>
          </p:cNvSpPr>
          <p:nvPr>
            <p:ph type="title"/>
          </p:nvPr>
        </p:nvSpPr>
        <p:spPr/>
        <p:txBody>
          <a:bodyPr/>
          <a:lstStyle/>
          <a:p>
            <a:r>
              <a:rPr lang="en-US" dirty="0"/>
              <a:t>HTTP Request Pipeline in ASP.NET Core</a:t>
            </a:r>
          </a:p>
        </p:txBody>
      </p:sp>
      <p:sp>
        <p:nvSpPr>
          <p:cNvPr id="5" name="Rounded Rectangle 4"/>
          <p:cNvSpPr/>
          <p:nvPr/>
        </p:nvSpPr>
        <p:spPr>
          <a:xfrm>
            <a:off x="2254829" y="2098963"/>
            <a:ext cx="1995054" cy="3626427"/>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4644739" y="2098963"/>
            <a:ext cx="1995054" cy="3626427"/>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034648" y="2098963"/>
            <a:ext cx="1995054" cy="3626427"/>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432536" y="5747167"/>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Controller</a:t>
            </a:r>
          </a:p>
        </p:txBody>
      </p:sp>
      <p:sp>
        <p:nvSpPr>
          <p:cNvPr id="9" name="Rectangle 8"/>
          <p:cNvSpPr/>
          <p:nvPr/>
        </p:nvSpPr>
        <p:spPr>
          <a:xfrm>
            <a:off x="4881327" y="5747167"/>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BAL</a:t>
            </a:r>
          </a:p>
        </p:txBody>
      </p:sp>
      <p:sp>
        <p:nvSpPr>
          <p:cNvPr id="10" name="Rectangle 9"/>
          <p:cNvSpPr/>
          <p:nvPr/>
        </p:nvSpPr>
        <p:spPr>
          <a:xfrm>
            <a:off x="7319727" y="5747167"/>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DAL</a:t>
            </a:r>
          </a:p>
        </p:txBody>
      </p:sp>
      <p:sp>
        <p:nvSpPr>
          <p:cNvPr id="11" name="Rectangle 10"/>
          <p:cNvSpPr/>
          <p:nvPr/>
        </p:nvSpPr>
        <p:spPr>
          <a:xfrm>
            <a:off x="2460245" y="2117277"/>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Middleware 1</a:t>
            </a:r>
          </a:p>
        </p:txBody>
      </p:sp>
      <p:sp>
        <p:nvSpPr>
          <p:cNvPr id="12" name="Rectangle 11"/>
          <p:cNvSpPr/>
          <p:nvPr/>
        </p:nvSpPr>
        <p:spPr>
          <a:xfrm>
            <a:off x="4881327" y="2117277"/>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Middleware 2</a:t>
            </a:r>
          </a:p>
        </p:txBody>
      </p:sp>
      <p:sp>
        <p:nvSpPr>
          <p:cNvPr id="13" name="Rectangle 12"/>
          <p:cNvSpPr/>
          <p:nvPr/>
        </p:nvSpPr>
        <p:spPr>
          <a:xfrm>
            <a:off x="7281627" y="2117277"/>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Middleware 3</a:t>
            </a:r>
          </a:p>
        </p:txBody>
      </p:sp>
      <p:sp>
        <p:nvSpPr>
          <p:cNvPr id="14" name="Rectangle 13"/>
          <p:cNvSpPr/>
          <p:nvPr/>
        </p:nvSpPr>
        <p:spPr>
          <a:xfrm>
            <a:off x="2701636" y="2566555"/>
            <a:ext cx="1039091" cy="83127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Logic</a:t>
            </a:r>
          </a:p>
          <a:p>
            <a:pPr algn="ctr"/>
            <a:r>
              <a:rPr lang="en-US" dirty="0">
                <a:solidFill>
                  <a:schemeClr val="tx1"/>
                </a:solidFill>
              </a:rPr>
              <a:t>Next();</a:t>
            </a:r>
          </a:p>
        </p:txBody>
      </p:sp>
      <p:sp>
        <p:nvSpPr>
          <p:cNvPr id="15" name="Rectangle 14"/>
          <p:cNvSpPr/>
          <p:nvPr/>
        </p:nvSpPr>
        <p:spPr>
          <a:xfrm>
            <a:off x="5129645" y="3435928"/>
            <a:ext cx="1039091" cy="83127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Logic</a:t>
            </a:r>
          </a:p>
          <a:p>
            <a:pPr algn="ctr"/>
            <a:r>
              <a:rPr lang="en-US" dirty="0">
                <a:solidFill>
                  <a:schemeClr val="tx1"/>
                </a:solidFill>
              </a:rPr>
              <a:t>Next();</a:t>
            </a:r>
          </a:p>
        </p:txBody>
      </p:sp>
      <p:sp>
        <p:nvSpPr>
          <p:cNvPr id="16" name="Rectangle 15"/>
          <p:cNvSpPr/>
          <p:nvPr/>
        </p:nvSpPr>
        <p:spPr>
          <a:xfrm>
            <a:off x="7568045" y="3983182"/>
            <a:ext cx="1039091" cy="83127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Logic</a:t>
            </a:r>
          </a:p>
        </p:txBody>
      </p:sp>
      <p:sp>
        <p:nvSpPr>
          <p:cNvPr id="17" name="Rectangle 16"/>
          <p:cNvSpPr/>
          <p:nvPr/>
        </p:nvSpPr>
        <p:spPr>
          <a:xfrm>
            <a:off x="5133109" y="4613564"/>
            <a:ext cx="1039091" cy="83127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Logic</a:t>
            </a:r>
          </a:p>
        </p:txBody>
      </p:sp>
      <p:sp>
        <p:nvSpPr>
          <p:cNvPr id="18" name="Rectangle 17"/>
          <p:cNvSpPr/>
          <p:nvPr/>
        </p:nvSpPr>
        <p:spPr>
          <a:xfrm>
            <a:off x="2670463" y="4821382"/>
            <a:ext cx="1039091" cy="83127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Logic</a:t>
            </a:r>
          </a:p>
        </p:txBody>
      </p:sp>
      <p:sp>
        <p:nvSpPr>
          <p:cNvPr id="19" name="Right Arrow 18"/>
          <p:cNvSpPr/>
          <p:nvPr/>
        </p:nvSpPr>
        <p:spPr>
          <a:xfrm>
            <a:off x="4260273" y="3273136"/>
            <a:ext cx="384463" cy="176646"/>
          </a:xfrm>
          <a:prstGeom prst="rightArrow">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6646719" y="4069773"/>
            <a:ext cx="384463" cy="176646"/>
          </a:xfrm>
          <a:prstGeom prst="rightArrow">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10800000">
            <a:off x="6203373" y="4641272"/>
            <a:ext cx="1336964" cy="200892"/>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0800000">
            <a:off x="3778828" y="5240481"/>
            <a:ext cx="1336964" cy="200892"/>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1517073" y="2615318"/>
            <a:ext cx="676438" cy="242181"/>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4" name="Rectangle 23"/>
          <p:cNvSpPr/>
          <p:nvPr/>
        </p:nvSpPr>
        <p:spPr>
          <a:xfrm>
            <a:off x="519547" y="2618509"/>
            <a:ext cx="1279316" cy="252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rPr>
              <a:t>HTTP </a:t>
            </a:r>
          </a:p>
          <a:p>
            <a:pPr algn="ctr"/>
            <a:r>
              <a:rPr lang="en-US" sz="1400" b="1" dirty="0">
                <a:solidFill>
                  <a:schemeClr val="tx2"/>
                </a:solidFill>
              </a:rPr>
              <a:t>Request</a:t>
            </a:r>
          </a:p>
        </p:txBody>
      </p:sp>
      <p:sp>
        <p:nvSpPr>
          <p:cNvPr id="25" name="Right Arrow 24"/>
          <p:cNvSpPr/>
          <p:nvPr/>
        </p:nvSpPr>
        <p:spPr>
          <a:xfrm rot="10800000">
            <a:off x="1524000" y="5053718"/>
            <a:ext cx="676438" cy="242181"/>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6" name="Rectangle 25"/>
          <p:cNvSpPr/>
          <p:nvPr/>
        </p:nvSpPr>
        <p:spPr>
          <a:xfrm>
            <a:off x="516083" y="5036127"/>
            <a:ext cx="1279316" cy="252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rPr>
              <a:t>HTTP </a:t>
            </a:r>
          </a:p>
          <a:p>
            <a:pPr algn="ctr"/>
            <a:r>
              <a:rPr lang="en-US" sz="1400" b="1" dirty="0">
                <a:solidFill>
                  <a:schemeClr val="tx2"/>
                </a:solidFill>
              </a:rPr>
              <a:t>Response</a:t>
            </a:r>
          </a:p>
        </p:txBody>
      </p:sp>
    </p:spTree>
    <p:extLst>
      <p:ext uri="{BB962C8B-B14F-4D97-AF65-F5344CB8AC3E}">
        <p14:creationId xmlns:p14="http://schemas.microsoft.com/office/powerpoint/2010/main" val="312066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P spid="11" grpId="0"/>
      <p:bldP spid="12" grpId="0"/>
      <p:bldP spid="13" grpId="0"/>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p:bldP spid="25" grpId="0" animBg="1"/>
      <p:bldP spid="2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200" dirty="0"/>
              <a:t>Whenever a request comes from a client to the server, then the request comes to the first middleware which is registered in the request pipeline. </a:t>
            </a:r>
          </a:p>
          <a:p>
            <a:r>
              <a:rPr lang="en-US" sz="2200" dirty="0"/>
              <a:t>In our case it is Middleware1. The code or logic which is there in Middleware1 will be executed and then if it will call the next method, then the request goes to the next middleware which is registered in the request processing pipeline i.e. Middlware2. </a:t>
            </a:r>
          </a:p>
          <a:p>
            <a:r>
              <a:rPr lang="en-US" sz="2200" dirty="0"/>
              <a:t>The code or logic which is there in Middleware2 will be executed and if it calls the next method, then it navigates to the request to the next middleware i.e. Middleware3. Let us assume, in Middleware3, we don’t have the next method. </a:t>
            </a:r>
          </a:p>
          <a:p>
            <a:r>
              <a:rPr lang="en-US" sz="2200" dirty="0"/>
              <a:t>So, the code or logic which is there in Middleware3 will be executed and as there is no next method call, so the request will come back to the previous middleware i.e. Middleware2. </a:t>
            </a:r>
          </a:p>
          <a:p>
            <a:r>
              <a:rPr lang="en-US" sz="2200" dirty="0"/>
              <a:t>And if there is some code after the next method in Middleware2, then those codes will be executed and once the code executed the request again comes back to the previous middleware i.e. Middlwware1. </a:t>
            </a:r>
          </a:p>
          <a:p>
            <a:r>
              <a:rPr lang="en-US" sz="2200" dirty="0"/>
              <a:t>Similarly, if there is some code after the next method in Middleware1, then those codes will be executed and once the code gets executed the final response sends to the client who initially made the request.</a:t>
            </a:r>
          </a:p>
        </p:txBody>
      </p:sp>
      <p:sp>
        <p:nvSpPr>
          <p:cNvPr id="3" name="Title 2"/>
          <p:cNvSpPr>
            <a:spLocks noGrp="1"/>
          </p:cNvSpPr>
          <p:nvPr>
            <p:ph type="title"/>
          </p:nvPr>
        </p:nvSpPr>
        <p:spPr/>
        <p:txBody>
          <a:bodyPr>
            <a:normAutofit/>
          </a:bodyPr>
          <a:lstStyle/>
          <a:p>
            <a:r>
              <a:rPr lang="en-US" dirty="0"/>
              <a:t>HTTP Request Pipeline in ASP.NET Core Cont..</a:t>
            </a:r>
          </a:p>
        </p:txBody>
      </p:sp>
    </p:spTree>
    <p:extLst>
      <p:ext uri="{BB962C8B-B14F-4D97-AF65-F5344CB8AC3E}">
        <p14:creationId xmlns:p14="http://schemas.microsoft.com/office/powerpoint/2010/main" val="186652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9426" y="867105"/>
            <a:ext cx="11932574" cy="4934605"/>
          </a:xfrm>
          <a:prstGeom prst="rect">
            <a:avLst/>
          </a:prstGeom>
        </p:spPr>
      </p:pic>
      <p:sp>
        <p:nvSpPr>
          <p:cNvPr id="3" name="Title 2"/>
          <p:cNvSpPr>
            <a:spLocks noGrp="1"/>
          </p:cNvSpPr>
          <p:nvPr>
            <p:ph type="title"/>
          </p:nvPr>
        </p:nvSpPr>
        <p:spPr/>
        <p:txBody>
          <a:bodyPr>
            <a:normAutofit/>
          </a:bodyPr>
          <a:lstStyle/>
          <a:p>
            <a:r>
              <a:rPr lang="en-US" dirty="0"/>
              <a:t>HTTP Request Pipeline in ASP.NET Core Example Cont..</a:t>
            </a:r>
          </a:p>
        </p:txBody>
      </p:sp>
    </p:spTree>
    <p:extLst>
      <p:ext uri="{BB962C8B-B14F-4D97-AF65-F5344CB8AC3E}">
        <p14:creationId xmlns:p14="http://schemas.microsoft.com/office/powerpoint/2010/main" val="177847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US" dirty="0"/>
              <a:t>Middleware is a piece of code that is used in the HTTP Request Pipeline. </a:t>
            </a:r>
          </a:p>
          <a:p>
            <a:pPr fontAlgn="base"/>
            <a:r>
              <a:rPr lang="en-US" dirty="0"/>
              <a:t>An ASP.NET Core Web API Application can have n number of </a:t>
            </a:r>
            <a:r>
              <a:rPr lang="en-US" dirty="0" err="1"/>
              <a:t>middlewares</a:t>
            </a:r>
            <a:r>
              <a:rPr lang="en-US" dirty="0"/>
              <a:t>. </a:t>
            </a:r>
          </a:p>
          <a:p>
            <a:pPr fontAlgn="base"/>
            <a:r>
              <a:rPr lang="en-US" dirty="0"/>
              <a:t>So, depending upon the requirement, we can configure n number of </a:t>
            </a:r>
            <a:r>
              <a:rPr lang="en-US" dirty="0" err="1"/>
              <a:t>middlewares</a:t>
            </a:r>
            <a:r>
              <a:rPr lang="en-US" dirty="0"/>
              <a:t> in the application request processing pipeline.</a:t>
            </a:r>
          </a:p>
          <a:p>
            <a:pPr fontAlgn="base"/>
            <a:r>
              <a:rPr lang="en-US" dirty="0"/>
              <a:t>The </a:t>
            </a:r>
            <a:r>
              <a:rPr lang="en-US" b="1" dirty="0"/>
              <a:t>order of middleware matters a lot </a:t>
            </a:r>
            <a:r>
              <a:rPr lang="en-US" dirty="0"/>
              <a:t>in the execution. </a:t>
            </a:r>
          </a:p>
          <a:p>
            <a:pPr fontAlgn="base"/>
            <a:r>
              <a:rPr lang="en-US" dirty="0"/>
              <a:t>That means in the order they are configured into the request processing pipeline; in the same order, they are going to be executed when a request comes (response). </a:t>
            </a:r>
          </a:p>
          <a:p>
            <a:pPr fontAlgn="base"/>
            <a:r>
              <a:rPr lang="en-US" dirty="0"/>
              <a:t>Each middleware in the ASP.NET Core Web API Application performs the following tasks.</a:t>
            </a:r>
          </a:p>
          <a:p>
            <a:pPr lvl="1" fontAlgn="base"/>
            <a:r>
              <a:rPr lang="en-US" dirty="0"/>
              <a:t>Chooses whether to pass the HTTP Request to the next component in the pipeline. This can be achieved by calling the next() method within the middleware.</a:t>
            </a:r>
          </a:p>
          <a:p>
            <a:pPr lvl="1" fontAlgn="base"/>
            <a:r>
              <a:rPr lang="en-US" dirty="0"/>
              <a:t>It can perform work before and after the next component in the pipeline.</a:t>
            </a:r>
          </a:p>
          <a:p>
            <a:pPr fontAlgn="base"/>
            <a:r>
              <a:rPr lang="en-US" dirty="0"/>
              <a:t>ASP.NET Core provides some built-in middleware that is ready to be used, even if you want then you can also create your own custom middleware. </a:t>
            </a:r>
          </a:p>
          <a:p>
            <a:pPr fontAlgn="base"/>
            <a:endParaRPr lang="en-US" dirty="0"/>
          </a:p>
          <a:p>
            <a:endParaRPr lang="en-US" dirty="0"/>
          </a:p>
        </p:txBody>
      </p:sp>
      <p:sp>
        <p:nvSpPr>
          <p:cNvPr id="3" name="Title 2"/>
          <p:cNvSpPr>
            <a:spLocks noGrp="1"/>
          </p:cNvSpPr>
          <p:nvPr>
            <p:ph type="title"/>
          </p:nvPr>
        </p:nvSpPr>
        <p:spPr/>
        <p:txBody>
          <a:bodyPr>
            <a:normAutofit/>
          </a:bodyPr>
          <a:lstStyle/>
          <a:p>
            <a:r>
              <a:rPr lang="en-US" dirty="0"/>
              <a:t>Middleware in ASP.NET Core Cont..</a:t>
            </a:r>
          </a:p>
        </p:txBody>
      </p:sp>
    </p:spTree>
    <p:extLst>
      <p:ext uri="{BB962C8B-B14F-4D97-AF65-F5344CB8AC3E}">
        <p14:creationId xmlns:p14="http://schemas.microsoft.com/office/powerpoint/2010/main" val="206177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125" y="863444"/>
            <a:ext cx="6429276" cy="5590565"/>
          </a:xfrm>
        </p:spPr>
        <p:txBody>
          <a:bodyPr/>
          <a:lstStyle/>
          <a:p>
            <a:pPr fontAlgn="base"/>
            <a:r>
              <a:rPr lang="en-US" dirty="0"/>
              <a:t>The most important point that you need to keep in mind is, in ASP.NET Core a given Middleware component should only have a specific purpose i.e. </a:t>
            </a:r>
            <a:r>
              <a:rPr lang="en-US" b="1" dirty="0"/>
              <a:t>single responsibility</a:t>
            </a:r>
            <a:r>
              <a:rPr lang="en-US" dirty="0"/>
              <a:t>.</a:t>
            </a:r>
          </a:p>
          <a:p>
            <a:pPr fontAlgn="base"/>
            <a:r>
              <a:rPr lang="en-US" dirty="0"/>
              <a:t> </a:t>
            </a:r>
            <a:r>
              <a:rPr lang="en-US" b="1" dirty="0"/>
              <a:t>Middleware Examples:</a:t>
            </a:r>
          </a:p>
          <a:p>
            <a:pPr lvl="1" fontAlgn="base"/>
            <a:r>
              <a:rPr lang="en-US" b="1" dirty="0"/>
              <a:t>Routing</a:t>
            </a:r>
            <a:r>
              <a:rPr lang="en-US" dirty="0"/>
              <a:t>: If you want to implement Routing in your application, then you need to use Routing Middleware in the HTTP Request Processing pipeline.</a:t>
            </a:r>
          </a:p>
          <a:p>
            <a:pPr lvl="1" fontAlgn="base"/>
            <a:r>
              <a:rPr lang="en-US" b="1" dirty="0"/>
              <a:t>Authentication</a:t>
            </a:r>
            <a:r>
              <a:rPr lang="en-US" dirty="0"/>
              <a:t>: If you want to authenticate the user then you need to use Authentication Middleware.</a:t>
            </a:r>
          </a:p>
          <a:p>
            <a:pPr lvl="1" fontAlgn="base"/>
            <a:r>
              <a:rPr lang="en-US" b="1" dirty="0"/>
              <a:t>Authorize</a:t>
            </a:r>
            <a:r>
              <a:rPr lang="en-US" dirty="0"/>
              <a:t>: The Authorize Middleware is used to Authorize the users while accessing a specific resource.</a:t>
            </a:r>
          </a:p>
          <a:p>
            <a:pPr lvl="1" fontAlgn="base"/>
            <a:r>
              <a:rPr lang="en-US" b="1" dirty="0"/>
              <a:t>Log</a:t>
            </a:r>
            <a:r>
              <a:rPr lang="en-US" dirty="0"/>
              <a:t>: If you want to log request and response while processing, then you need Middleware.</a:t>
            </a:r>
          </a:p>
          <a:p>
            <a:pPr lvl="1" fontAlgn="base"/>
            <a:r>
              <a:rPr lang="en-US" b="1" dirty="0"/>
              <a:t>Exception Middleware:</a:t>
            </a:r>
            <a:r>
              <a:rPr lang="en-US" dirty="0"/>
              <a:t> You can also use Middleware to handle the exception globally.</a:t>
            </a:r>
          </a:p>
          <a:p>
            <a:pPr fontAlgn="base"/>
            <a:endParaRPr lang="en-US" dirty="0"/>
          </a:p>
          <a:p>
            <a:pPr fontAlgn="base"/>
            <a:endParaRPr lang="en-US" dirty="0"/>
          </a:p>
          <a:p>
            <a:endParaRPr lang="en-US" dirty="0"/>
          </a:p>
        </p:txBody>
      </p:sp>
      <p:sp>
        <p:nvSpPr>
          <p:cNvPr id="3" name="Title 2"/>
          <p:cNvSpPr>
            <a:spLocks noGrp="1"/>
          </p:cNvSpPr>
          <p:nvPr>
            <p:ph type="title"/>
          </p:nvPr>
        </p:nvSpPr>
        <p:spPr/>
        <p:txBody>
          <a:bodyPr>
            <a:normAutofit/>
          </a:bodyPr>
          <a:lstStyle/>
          <a:p>
            <a:r>
              <a:rPr lang="en-US" dirty="0"/>
              <a:t>Middleware in ASP.NET Core Cont..</a:t>
            </a:r>
          </a:p>
        </p:txBody>
      </p:sp>
      <p:pic>
        <p:nvPicPr>
          <p:cNvPr id="4" name="Picture 3"/>
          <p:cNvPicPr>
            <a:picLocks noChangeAspect="1"/>
          </p:cNvPicPr>
          <p:nvPr/>
        </p:nvPicPr>
        <p:blipFill rotWithShape="1">
          <a:blip r:embed="rId2"/>
          <a:srcRect r="162"/>
          <a:stretch/>
        </p:blipFill>
        <p:spPr>
          <a:xfrm>
            <a:off x="6761309" y="1248229"/>
            <a:ext cx="5255358" cy="4238171"/>
          </a:xfrm>
          <a:prstGeom prst="rect">
            <a:avLst/>
          </a:prstGeom>
        </p:spPr>
      </p:pic>
      <p:sp>
        <p:nvSpPr>
          <p:cNvPr id="5" name="Rectangle 4"/>
          <p:cNvSpPr/>
          <p:nvPr/>
        </p:nvSpPr>
        <p:spPr>
          <a:xfrm>
            <a:off x="7803931" y="2349062"/>
            <a:ext cx="2806262" cy="2222938"/>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568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45920" y="765126"/>
            <a:ext cx="9550450" cy="5129237"/>
          </a:xfrm>
          <a:prstGeom prst="rect">
            <a:avLst/>
          </a:prstGeom>
        </p:spPr>
      </p:pic>
      <p:sp>
        <p:nvSpPr>
          <p:cNvPr id="3" name="Title 2"/>
          <p:cNvSpPr>
            <a:spLocks noGrp="1"/>
          </p:cNvSpPr>
          <p:nvPr>
            <p:ph type="title"/>
          </p:nvPr>
        </p:nvSpPr>
        <p:spPr/>
        <p:txBody>
          <a:bodyPr>
            <a:normAutofit/>
          </a:bodyPr>
          <a:lstStyle/>
          <a:p>
            <a:r>
              <a:rPr lang="en-US" dirty="0"/>
              <a:t>Middleware in ASP.NET Core Cont.. </a:t>
            </a:r>
            <a:r>
              <a:rPr lang="en-US" sz="2800" b="0" dirty="0"/>
              <a:t>(In MVC Project)</a:t>
            </a:r>
          </a:p>
        </p:txBody>
      </p:sp>
      <p:sp>
        <p:nvSpPr>
          <p:cNvPr id="5" name="Rectangle 4"/>
          <p:cNvSpPr/>
          <p:nvPr/>
        </p:nvSpPr>
        <p:spPr>
          <a:xfrm>
            <a:off x="2307102" y="3432517"/>
            <a:ext cx="3868615" cy="137863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7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fontAlgn="base"/>
            <a:r>
              <a:rPr lang="en-US" dirty="0"/>
              <a:t>Run, Use, Next, and Map Methods in Middleware</a:t>
            </a:r>
          </a:p>
        </p:txBody>
      </p:sp>
      <p:sp>
        <p:nvSpPr>
          <p:cNvPr id="6" name="Content Placeholder 5"/>
          <p:cNvSpPr>
            <a:spLocks noGrp="1"/>
          </p:cNvSpPr>
          <p:nvPr>
            <p:ph idx="1"/>
          </p:nvPr>
        </p:nvSpPr>
        <p:spPr/>
        <p:txBody>
          <a:bodyPr/>
          <a:lstStyle/>
          <a:p>
            <a:r>
              <a:rPr lang="en-US" dirty="0"/>
              <a:t>In order to work with ASP.NET Core Middleware Components, we need to learn about few methods are as follows:</a:t>
            </a:r>
          </a:p>
          <a:p>
            <a:pPr fontAlgn="base"/>
            <a:r>
              <a:rPr lang="en-US" b="1" dirty="0"/>
              <a:t>Run() Method:</a:t>
            </a:r>
            <a:r>
              <a:rPr lang="en-US" dirty="0"/>
              <a:t> </a:t>
            </a:r>
          </a:p>
          <a:p>
            <a:pPr lvl="1" fontAlgn="base"/>
            <a:r>
              <a:rPr lang="en-US" dirty="0"/>
              <a:t>The Run() Extension Method is used to complete the Middleware Execution.</a:t>
            </a:r>
          </a:p>
          <a:p>
            <a:pPr lvl="1" fontAlgn="base"/>
            <a:r>
              <a:rPr lang="en-US" dirty="0"/>
              <a:t>i.e. </a:t>
            </a:r>
            <a:r>
              <a:rPr lang="en-US" dirty="0" err="1"/>
              <a:t>app.Run</a:t>
            </a:r>
            <a:r>
              <a:rPr lang="en-US" dirty="0"/>
              <a:t>();</a:t>
            </a:r>
          </a:p>
          <a:p>
            <a:pPr fontAlgn="base"/>
            <a:r>
              <a:rPr lang="en-US" b="1" dirty="0"/>
              <a:t>Use() Method:</a:t>
            </a:r>
            <a:r>
              <a:rPr lang="en-US" dirty="0"/>
              <a:t> </a:t>
            </a:r>
          </a:p>
          <a:p>
            <a:pPr lvl="1" fontAlgn="base"/>
            <a:r>
              <a:rPr lang="en-US" dirty="0"/>
              <a:t>The Use() Extension Method is used to insert a new Middleware component to the Request Processing Pipeline.</a:t>
            </a:r>
          </a:p>
          <a:p>
            <a:pPr lvl="1" fontAlgn="base"/>
            <a:r>
              <a:rPr lang="en-US" dirty="0"/>
              <a:t>i.e. </a:t>
            </a:r>
            <a:r>
              <a:rPr lang="en-US" dirty="0" err="1"/>
              <a:t>app.UseSwagger</a:t>
            </a:r>
            <a:r>
              <a:rPr lang="en-US" dirty="0"/>
              <a:t>(); | </a:t>
            </a:r>
            <a:r>
              <a:rPr lang="en-US" dirty="0" err="1"/>
              <a:t>app.UseSwaggerUI</a:t>
            </a:r>
            <a:r>
              <a:rPr lang="en-US" dirty="0"/>
              <a:t>(); | </a:t>
            </a:r>
            <a:r>
              <a:rPr lang="en-US" dirty="0" err="1"/>
              <a:t>app.UseAuthorization</a:t>
            </a:r>
            <a:r>
              <a:rPr lang="en-US" dirty="0"/>
              <a:t>();  etc.</a:t>
            </a:r>
          </a:p>
          <a:p>
            <a:pPr fontAlgn="base"/>
            <a:r>
              <a:rPr lang="en-US" b="1" dirty="0"/>
              <a:t>Next() Method:</a:t>
            </a:r>
            <a:r>
              <a:rPr lang="en-US" dirty="0"/>
              <a:t> </a:t>
            </a:r>
          </a:p>
          <a:p>
            <a:pPr lvl="1" fontAlgn="base"/>
            <a:r>
              <a:rPr lang="en-US" dirty="0"/>
              <a:t>The Next() Extension Method is used to call the next middleware component in the request processing pipeline.</a:t>
            </a:r>
          </a:p>
          <a:p>
            <a:pPr fontAlgn="base"/>
            <a:r>
              <a:rPr lang="en-US" b="1" dirty="0"/>
              <a:t>Map() Method:</a:t>
            </a:r>
            <a:r>
              <a:rPr lang="en-US" dirty="0"/>
              <a:t> </a:t>
            </a:r>
          </a:p>
          <a:p>
            <a:pPr lvl="1" fontAlgn="base"/>
            <a:r>
              <a:rPr lang="en-US" dirty="0"/>
              <a:t>The Map() Extension Method is used to map the Middleware to a specific URL.</a:t>
            </a:r>
          </a:p>
          <a:p>
            <a:pPr lvl="1" fontAlgn="base"/>
            <a:r>
              <a:rPr lang="en-US" dirty="0"/>
              <a:t>i.e. </a:t>
            </a:r>
            <a:r>
              <a:rPr lang="en-US" dirty="0" err="1"/>
              <a:t>app.MapControllers</a:t>
            </a:r>
            <a:r>
              <a:rPr lang="en-US" dirty="0"/>
              <a:t>();</a:t>
            </a:r>
          </a:p>
          <a:p>
            <a:endParaRPr lang="en-US" dirty="0"/>
          </a:p>
        </p:txBody>
      </p:sp>
    </p:spTree>
    <p:extLst>
      <p:ext uri="{BB962C8B-B14F-4D97-AF65-F5344CB8AC3E}">
        <p14:creationId xmlns:p14="http://schemas.microsoft.com/office/powerpoint/2010/main" val="319727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1D438-DAD9-4A43-D58F-226CC7E19D9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8AA2252-8EA9-DA89-8ED2-7B2CB7B696D5}"/>
              </a:ext>
            </a:extLst>
          </p:cNvPr>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Summary</a:t>
            </a:r>
          </a:p>
        </p:txBody>
      </p:sp>
      <p:sp>
        <p:nvSpPr>
          <p:cNvPr id="5" name="Text Placeholder 4">
            <a:extLst>
              <a:ext uri="{FF2B5EF4-FFF2-40B4-BE49-F238E27FC236}">
                <a16:creationId xmlns:a16="http://schemas.microsoft.com/office/drawing/2014/main" id="{633962C4-2C20-A637-20BB-1DC69CB7DB5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90231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71F3C-2E77-1913-79EC-D72416A027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A8B931-50C0-F292-C9BA-8E3851FF629C}"/>
              </a:ext>
            </a:extLst>
          </p:cNvPr>
          <p:cNvSpPr>
            <a:spLocks noGrp="1"/>
          </p:cNvSpPr>
          <p:nvPr>
            <p:ph type="title"/>
          </p:nvPr>
        </p:nvSpPr>
        <p:spPr/>
        <p:txBody>
          <a:bodyPr>
            <a:normAutofit/>
          </a:bodyPr>
          <a:lstStyle/>
          <a:p>
            <a:pPr fontAlgn="base"/>
            <a:r>
              <a:rPr lang="en-US" dirty="0"/>
              <a:t>Summary: </a:t>
            </a:r>
            <a:r>
              <a:rPr lang="en-IN" dirty="0"/>
              <a:t>Introduction &amp; Architecture</a:t>
            </a:r>
            <a:endParaRPr lang="en-US" dirty="0"/>
          </a:p>
        </p:txBody>
      </p:sp>
      <p:sp>
        <p:nvSpPr>
          <p:cNvPr id="6" name="Content Placeholder 5">
            <a:extLst>
              <a:ext uri="{FF2B5EF4-FFF2-40B4-BE49-F238E27FC236}">
                <a16:creationId xmlns:a16="http://schemas.microsoft.com/office/drawing/2014/main" id="{06399520-DE7E-F233-D2FF-38B964C5101C}"/>
              </a:ext>
            </a:extLst>
          </p:cNvPr>
          <p:cNvSpPr>
            <a:spLocks noGrp="1"/>
          </p:cNvSpPr>
          <p:nvPr>
            <p:ph idx="1"/>
          </p:nvPr>
        </p:nvSpPr>
        <p:spPr/>
        <p:txBody>
          <a:bodyPr/>
          <a:lstStyle/>
          <a:p>
            <a:r>
              <a:rPr lang="en-IN" b="1" dirty="0"/>
              <a:t>Overview</a:t>
            </a:r>
            <a:endParaRPr lang="en-IN" dirty="0"/>
          </a:p>
          <a:p>
            <a:pPr lvl="1"/>
            <a:r>
              <a:rPr lang="en-IN" dirty="0"/>
              <a:t>ASP.NET Core is a cross-platform, high-performance framework for building modern web applications.</a:t>
            </a:r>
          </a:p>
          <a:p>
            <a:pPr lvl="1"/>
            <a:r>
              <a:rPr lang="en-IN" dirty="0"/>
              <a:t>Built on .NET Core and supports MVC architecture.</a:t>
            </a:r>
          </a:p>
          <a:p>
            <a:r>
              <a:rPr lang="en-IN" b="1" dirty="0"/>
              <a:t>Key Features</a:t>
            </a:r>
            <a:endParaRPr lang="en-IN" dirty="0"/>
          </a:p>
          <a:p>
            <a:pPr lvl="1"/>
            <a:r>
              <a:rPr lang="en-IN" dirty="0"/>
              <a:t>Cross-platform, Dependency Injection, Middleware-based pipeline, Razor Pages, Tag Helpers, Built-in DI.</a:t>
            </a:r>
          </a:p>
          <a:p>
            <a:r>
              <a:rPr lang="en-IN" b="1" dirty="0"/>
              <a:t>Advantages</a:t>
            </a:r>
            <a:endParaRPr lang="en-IN" dirty="0"/>
          </a:p>
          <a:p>
            <a:pPr lvl="1"/>
            <a:r>
              <a:rPr lang="en-IN" dirty="0"/>
              <a:t>Fast performance, modular, testable, cloud-ready, unified development model for Web APIs and UIs.</a:t>
            </a:r>
          </a:p>
          <a:p>
            <a:r>
              <a:rPr lang="en-IN" b="1" dirty="0"/>
              <a:t>Architecture Pattern</a:t>
            </a:r>
            <a:endParaRPr lang="en-IN" dirty="0"/>
          </a:p>
          <a:p>
            <a:pPr lvl="1"/>
            <a:r>
              <a:rPr lang="en-IN" b="1" dirty="0"/>
              <a:t>MVC (Model-View-Controller)</a:t>
            </a:r>
            <a:r>
              <a:rPr lang="en-IN" dirty="0"/>
              <a:t>:</a:t>
            </a:r>
          </a:p>
          <a:p>
            <a:pPr lvl="2"/>
            <a:r>
              <a:rPr lang="en-IN" b="1" dirty="0"/>
              <a:t>Model</a:t>
            </a:r>
            <a:r>
              <a:rPr lang="en-IN" dirty="0"/>
              <a:t>: Business/data logic.</a:t>
            </a:r>
          </a:p>
          <a:p>
            <a:pPr lvl="2"/>
            <a:r>
              <a:rPr lang="en-IN" b="1" dirty="0"/>
              <a:t>View</a:t>
            </a:r>
            <a:r>
              <a:rPr lang="en-IN" dirty="0"/>
              <a:t>: UI rendering.</a:t>
            </a:r>
          </a:p>
          <a:p>
            <a:pPr lvl="2"/>
            <a:r>
              <a:rPr lang="en-IN" b="1" dirty="0"/>
              <a:t>Controller</a:t>
            </a:r>
            <a:r>
              <a:rPr lang="en-IN" dirty="0"/>
              <a:t>: Handles requests &amp; controls flow.</a:t>
            </a:r>
          </a:p>
          <a:p>
            <a:endParaRPr lang="en-US" dirty="0"/>
          </a:p>
        </p:txBody>
      </p:sp>
    </p:spTree>
    <p:extLst>
      <p:ext uri="{BB962C8B-B14F-4D97-AF65-F5344CB8AC3E}">
        <p14:creationId xmlns:p14="http://schemas.microsoft.com/office/powerpoint/2010/main" val="231954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Creating a MVC Project</a:t>
            </a:r>
          </a:p>
        </p:txBody>
      </p:sp>
      <p:sp>
        <p:nvSpPr>
          <p:cNvPr id="5" name="Text Placeholder 4"/>
          <p:cNvSpPr>
            <a:spLocks noGrp="1"/>
          </p:cNvSpPr>
          <p:nvPr>
            <p:ph type="body" idx="1"/>
          </p:nvPr>
        </p:nvSpPr>
        <p:spPr/>
        <p:txBody>
          <a:bodyPr/>
          <a:lstStyle/>
          <a:p>
            <a:r>
              <a:rPr lang="en-US" dirty="0"/>
              <a:t>Section – 2.1.1</a:t>
            </a:r>
          </a:p>
        </p:txBody>
      </p:sp>
    </p:spTree>
    <p:extLst>
      <p:ext uri="{BB962C8B-B14F-4D97-AF65-F5344CB8AC3E}">
        <p14:creationId xmlns:p14="http://schemas.microsoft.com/office/powerpoint/2010/main" val="1275177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7543D-2054-6551-122D-4CE2B4D3E4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E52E97-DC75-AE7E-C7B7-500E6B829C05}"/>
              </a:ext>
            </a:extLst>
          </p:cNvPr>
          <p:cNvSpPr>
            <a:spLocks noGrp="1"/>
          </p:cNvSpPr>
          <p:nvPr>
            <p:ph type="title"/>
          </p:nvPr>
        </p:nvSpPr>
        <p:spPr/>
        <p:txBody>
          <a:bodyPr>
            <a:normAutofit/>
          </a:bodyPr>
          <a:lstStyle/>
          <a:p>
            <a:pPr fontAlgn="base"/>
            <a:r>
              <a:rPr lang="en-US" dirty="0"/>
              <a:t>Summary: </a:t>
            </a:r>
            <a:r>
              <a:rPr lang="en-IN" dirty="0"/>
              <a:t>Project Structure &amp; Core Concepts</a:t>
            </a:r>
            <a:endParaRPr lang="en-US" dirty="0"/>
          </a:p>
        </p:txBody>
      </p:sp>
      <p:sp>
        <p:nvSpPr>
          <p:cNvPr id="6" name="Content Placeholder 5">
            <a:extLst>
              <a:ext uri="{FF2B5EF4-FFF2-40B4-BE49-F238E27FC236}">
                <a16:creationId xmlns:a16="http://schemas.microsoft.com/office/drawing/2014/main" id="{B894A019-3B41-0134-67DA-5B13F2178A0E}"/>
              </a:ext>
            </a:extLst>
          </p:cNvPr>
          <p:cNvSpPr>
            <a:spLocks noGrp="1"/>
          </p:cNvSpPr>
          <p:nvPr>
            <p:ph idx="1"/>
          </p:nvPr>
        </p:nvSpPr>
        <p:spPr/>
        <p:txBody>
          <a:bodyPr/>
          <a:lstStyle/>
          <a:p>
            <a:r>
              <a:rPr lang="en-US" dirty="0"/>
              <a:t>Project Layout</a:t>
            </a:r>
          </a:p>
          <a:p>
            <a:pPr lvl="1"/>
            <a:r>
              <a:rPr lang="en-US" dirty="0"/>
              <a:t>MVC: Controllers/ – Request handlers, Models/ – Data structures &amp; logic, Views/ – Razor pages (.</a:t>
            </a:r>
            <a:r>
              <a:rPr lang="en-US" dirty="0" err="1"/>
              <a:t>cshtml</a:t>
            </a:r>
            <a:r>
              <a:rPr lang="en-US" dirty="0"/>
              <a:t>)</a:t>
            </a:r>
          </a:p>
          <a:p>
            <a:pPr lvl="1"/>
            <a:r>
              <a:rPr lang="en-US" dirty="0" err="1"/>
              <a:t>wwwroot</a:t>
            </a:r>
            <a:r>
              <a:rPr lang="en-US" dirty="0"/>
              <a:t>/ – Static files (CSS, JS), </a:t>
            </a:r>
            <a:r>
              <a:rPr lang="en-US" dirty="0" err="1"/>
              <a:t>Program.cs</a:t>
            </a:r>
            <a:r>
              <a:rPr lang="en-US" dirty="0"/>
              <a:t> – Configuration &amp; Middleware registration</a:t>
            </a:r>
          </a:p>
          <a:p>
            <a:r>
              <a:rPr lang="en-US" dirty="0"/>
              <a:t>ASP.NET Core Life Cycle</a:t>
            </a:r>
          </a:p>
          <a:p>
            <a:pPr lvl="1"/>
            <a:r>
              <a:rPr lang="en-US" dirty="0"/>
              <a:t>Request enters via Kestrel</a:t>
            </a:r>
          </a:p>
          <a:p>
            <a:pPr lvl="1"/>
            <a:r>
              <a:rPr lang="en-US" dirty="0"/>
              <a:t>Middleware pipeline processes it</a:t>
            </a:r>
          </a:p>
          <a:p>
            <a:pPr lvl="1"/>
            <a:r>
              <a:rPr lang="en-US" dirty="0"/>
              <a:t>Routing maps it to controller/action</a:t>
            </a:r>
          </a:p>
          <a:p>
            <a:pPr lvl="1"/>
            <a:r>
              <a:rPr lang="en-US" dirty="0"/>
              <a:t>Controller handles logic</a:t>
            </a:r>
          </a:p>
          <a:p>
            <a:pPr lvl="1"/>
            <a:r>
              <a:rPr lang="en-US" dirty="0"/>
              <a:t>View renders </a:t>
            </a:r>
            <a:r>
              <a:rPr lang="en-US" dirty="0" err="1"/>
              <a:t>UIResponse</a:t>
            </a:r>
            <a:r>
              <a:rPr lang="en-US" dirty="0"/>
              <a:t> returned to client</a:t>
            </a:r>
          </a:p>
          <a:p>
            <a:r>
              <a:rPr lang="en-US" dirty="0"/>
              <a:t>Request-Response Pipeline</a:t>
            </a:r>
          </a:p>
          <a:p>
            <a:pPr lvl="1"/>
            <a:r>
              <a:rPr lang="en-US" dirty="0"/>
              <a:t>Built using middleware.</a:t>
            </a:r>
          </a:p>
          <a:p>
            <a:pPr lvl="1"/>
            <a:r>
              <a:rPr lang="en-US" dirty="0"/>
              <a:t>Each middleware can handle or forward the request.</a:t>
            </a:r>
          </a:p>
          <a:p>
            <a:pPr lvl="1"/>
            <a:r>
              <a:rPr lang="en-US" dirty="0"/>
              <a:t>Common: Static Files, Routing, Authentication, Custom Middleware.</a:t>
            </a:r>
          </a:p>
          <a:p>
            <a:r>
              <a:rPr lang="en-US" dirty="0"/>
              <a:t>Middleware</a:t>
            </a:r>
          </a:p>
          <a:p>
            <a:pPr lvl="1"/>
            <a:r>
              <a:rPr lang="en-US" dirty="0"/>
              <a:t>Software units for handling HTTP requests. Added in </a:t>
            </a:r>
            <a:r>
              <a:rPr lang="en-US" dirty="0" err="1"/>
              <a:t>Program.cs</a:t>
            </a:r>
            <a:r>
              <a:rPr lang="en-US" dirty="0"/>
              <a:t> using </a:t>
            </a:r>
            <a:r>
              <a:rPr lang="en-US" dirty="0" err="1"/>
              <a:t>app.UseXyz</a:t>
            </a:r>
            <a:r>
              <a:rPr lang="en-US" dirty="0"/>
              <a:t>().</a:t>
            </a:r>
          </a:p>
          <a:p>
            <a:endParaRPr lang="en-US" dirty="0"/>
          </a:p>
        </p:txBody>
      </p:sp>
    </p:spTree>
    <p:extLst>
      <p:ext uri="{BB962C8B-B14F-4D97-AF65-F5344CB8AC3E}">
        <p14:creationId xmlns:p14="http://schemas.microsoft.com/office/powerpoint/2010/main" val="54420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CFE85-6AA1-B92D-E9F6-93CEF0615B0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4102BF7-F31D-DEC6-BBCE-759F280B5591}"/>
              </a:ext>
            </a:extLst>
          </p:cNvPr>
          <p:cNvSpPr>
            <a:spLocks noGrp="1"/>
          </p:cNvSpPr>
          <p:nvPr>
            <p:ph type="title"/>
          </p:nvPr>
        </p:nvSpPr>
        <p:spPr/>
        <p:txBody>
          <a:bodyPr>
            <a:normAutofit/>
          </a:bodyPr>
          <a:lstStyle/>
          <a:p>
            <a:pPr fontAlgn="base"/>
            <a:r>
              <a:rPr lang="en-US" dirty="0"/>
              <a:t>Summary: </a:t>
            </a:r>
            <a:r>
              <a:rPr lang="en-IN" dirty="0"/>
              <a:t>MVC Components</a:t>
            </a:r>
            <a:endParaRPr lang="en-US" dirty="0"/>
          </a:p>
        </p:txBody>
      </p:sp>
      <p:sp>
        <p:nvSpPr>
          <p:cNvPr id="6" name="Content Placeholder 5">
            <a:extLst>
              <a:ext uri="{FF2B5EF4-FFF2-40B4-BE49-F238E27FC236}">
                <a16:creationId xmlns:a16="http://schemas.microsoft.com/office/drawing/2014/main" id="{B523EFF3-D39C-62C6-F6F1-393426BD175B}"/>
              </a:ext>
            </a:extLst>
          </p:cNvPr>
          <p:cNvSpPr>
            <a:spLocks noGrp="1"/>
          </p:cNvSpPr>
          <p:nvPr>
            <p:ph idx="1"/>
          </p:nvPr>
        </p:nvSpPr>
        <p:spPr/>
        <p:txBody>
          <a:bodyPr/>
          <a:lstStyle/>
          <a:p>
            <a:r>
              <a:rPr lang="en-US" dirty="0"/>
              <a:t>Models</a:t>
            </a:r>
          </a:p>
          <a:p>
            <a:pPr lvl="1"/>
            <a:r>
              <a:rPr lang="en-US" dirty="0"/>
              <a:t>Represent application data and business rules.</a:t>
            </a:r>
          </a:p>
          <a:p>
            <a:pPr lvl="1"/>
            <a:r>
              <a:rPr lang="en-US" dirty="0"/>
              <a:t>Often use Entity Framework for data access.</a:t>
            </a:r>
          </a:p>
          <a:p>
            <a:r>
              <a:rPr lang="en-US" dirty="0"/>
              <a:t>Views</a:t>
            </a:r>
          </a:p>
          <a:p>
            <a:pPr lvl="1"/>
            <a:r>
              <a:rPr lang="en-US" dirty="0"/>
              <a:t>Razor syntax with .</a:t>
            </a:r>
            <a:r>
              <a:rPr lang="en-US" dirty="0" err="1"/>
              <a:t>cshtml</a:t>
            </a:r>
            <a:r>
              <a:rPr lang="en-US" dirty="0"/>
              <a:t> files.</a:t>
            </a:r>
          </a:p>
          <a:p>
            <a:pPr lvl="1"/>
            <a:r>
              <a:rPr lang="en-US" dirty="0"/>
              <a:t>Combines HTML + C# to render UI.</a:t>
            </a:r>
          </a:p>
          <a:p>
            <a:r>
              <a:rPr lang="en-US" dirty="0"/>
              <a:t>Action Methods</a:t>
            </a:r>
          </a:p>
          <a:p>
            <a:pPr lvl="1"/>
            <a:r>
              <a:rPr lang="en-US" dirty="0"/>
              <a:t>Defined inside controllers. Handles HTTP verbs: GET, POST, etc.</a:t>
            </a:r>
          </a:p>
          <a:p>
            <a:pPr lvl="1"/>
            <a:r>
              <a:rPr lang="en-US" dirty="0"/>
              <a:t>Return View(), Redirect(), Json(), etc.</a:t>
            </a:r>
          </a:p>
          <a:p>
            <a:r>
              <a:rPr lang="en-US" dirty="0"/>
              <a:t>Layouts</a:t>
            </a:r>
          </a:p>
          <a:p>
            <a:pPr lvl="1"/>
            <a:r>
              <a:rPr lang="en-US" dirty="0"/>
              <a:t>Common template for views (like _</a:t>
            </a:r>
            <a:r>
              <a:rPr lang="en-US" dirty="0" err="1"/>
              <a:t>Layout.cshtml</a:t>
            </a:r>
            <a:r>
              <a:rPr lang="en-US" dirty="0"/>
              <a:t>).</a:t>
            </a:r>
          </a:p>
          <a:p>
            <a:pPr lvl="1"/>
            <a:r>
              <a:rPr lang="en-US" dirty="0"/>
              <a:t>Contains shared UI (e.g., header, footer, nav).</a:t>
            </a:r>
          </a:p>
          <a:p>
            <a:r>
              <a:rPr lang="en-US" dirty="0"/>
              <a:t>Partial Views</a:t>
            </a:r>
          </a:p>
          <a:p>
            <a:pPr lvl="1"/>
            <a:r>
              <a:rPr lang="en-US" dirty="0"/>
              <a:t>Reusable parts of the UI. </a:t>
            </a:r>
          </a:p>
          <a:p>
            <a:pPr lvl="1"/>
            <a:r>
              <a:rPr lang="en-US" dirty="0"/>
              <a:t>Rendered inside views using @Html.Partial() or @await </a:t>
            </a:r>
            <a:r>
              <a:rPr lang="en-US" dirty="0" err="1"/>
              <a:t>Html.PartialAsync</a:t>
            </a:r>
            <a:r>
              <a:rPr lang="en-US" dirty="0"/>
              <a:t>().</a:t>
            </a:r>
          </a:p>
        </p:txBody>
      </p:sp>
    </p:spTree>
    <p:extLst>
      <p:ext uri="{BB962C8B-B14F-4D97-AF65-F5344CB8AC3E}">
        <p14:creationId xmlns:p14="http://schemas.microsoft.com/office/powerpoint/2010/main" val="349859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13">
            <a:extLst>
              <a:ext uri="{FF2B5EF4-FFF2-40B4-BE49-F238E27FC236}">
                <a16:creationId xmlns:a16="http://schemas.microsoft.com/office/drawing/2014/main" id="{E2AD8B6E-51EA-4A15-8752-4F221E5E02C5}"/>
              </a:ext>
            </a:extLst>
          </p:cNvPr>
          <p:cNvSpPr>
            <a:spLocks noGrp="1"/>
          </p:cNvSpPr>
          <p:nvPr>
            <p:ph type="body" sz="quarter" idx="16"/>
          </p:nvPr>
        </p:nvSpPr>
        <p:spPr>
          <a:xfrm>
            <a:off x="2581756" y="20384"/>
            <a:ext cx="4646358" cy="734653"/>
          </a:xfrm>
        </p:spPr>
        <p:txBody>
          <a:bodyPr/>
          <a:lstStyle/>
          <a:p>
            <a:r>
              <a:rPr lang="en-US" b="1" dirty="0"/>
              <a:t>Web Programming using .NET</a:t>
            </a:r>
            <a:endParaRPr lang="en-US" dirty="0">
              <a:latin typeface="Roboto Condensed Light" panose="02000000000000000000" pitchFamily="2" charset="0"/>
              <a:ea typeface="Roboto Condensed Light" panose="02000000000000000000" pitchFamily="2" charset="0"/>
            </a:endParaRPr>
          </a:p>
          <a:p>
            <a:r>
              <a:rPr lang="en-US" dirty="0"/>
              <a:t>#2305CS311</a:t>
            </a:r>
          </a:p>
        </p:txBody>
      </p:sp>
      <p:sp>
        <p:nvSpPr>
          <p:cNvPr id="28" name="Text Placeholder 9">
            <a:extLst>
              <a:ext uri="{FF2B5EF4-FFF2-40B4-BE49-F238E27FC236}">
                <a16:creationId xmlns:a16="http://schemas.microsoft.com/office/drawing/2014/main" id="{4F27F027-AAC9-4C88-B3AF-3C4A20BDDDA6}"/>
              </a:ext>
            </a:extLst>
          </p:cNvPr>
          <p:cNvSpPr>
            <a:spLocks noGrp="1"/>
          </p:cNvSpPr>
          <p:nvPr>
            <p:ph type="body" sz="quarter" idx="11"/>
          </p:nvPr>
        </p:nvSpPr>
        <p:spPr>
          <a:xfrm>
            <a:off x="2180943" y="6175935"/>
            <a:ext cx="3735998" cy="290081"/>
          </a:xfrm>
        </p:spPr>
        <p:txBody>
          <a:bodyPr/>
          <a:lstStyle/>
          <a:p>
            <a:r>
              <a:rPr lang="en-US" dirty="0"/>
              <a:t>madhuresh.fichadiya@darshan.ac.in</a:t>
            </a:r>
          </a:p>
        </p:txBody>
      </p:sp>
      <p:sp>
        <p:nvSpPr>
          <p:cNvPr id="29" name="Text Placeholder 10">
            <a:extLst>
              <a:ext uri="{FF2B5EF4-FFF2-40B4-BE49-F238E27FC236}">
                <a16:creationId xmlns:a16="http://schemas.microsoft.com/office/drawing/2014/main" id="{59B646FF-BD32-4C5A-94AF-AC4347EADA2E}"/>
              </a:ext>
            </a:extLst>
          </p:cNvPr>
          <p:cNvSpPr>
            <a:spLocks noGrp="1"/>
          </p:cNvSpPr>
          <p:nvPr>
            <p:ph type="body" sz="quarter" idx="12"/>
          </p:nvPr>
        </p:nvSpPr>
        <p:spPr>
          <a:xfrm>
            <a:off x="2183874" y="6460218"/>
            <a:ext cx="3735998" cy="290081"/>
          </a:xfrm>
        </p:spPr>
        <p:txBody>
          <a:bodyPr/>
          <a:lstStyle/>
          <a:p>
            <a:r>
              <a:rPr lang="en-US" dirty="0"/>
              <a:t>8866961282</a:t>
            </a:r>
          </a:p>
        </p:txBody>
      </p:sp>
      <p:sp>
        <p:nvSpPr>
          <p:cNvPr id="30" name="Text Placeholder 11">
            <a:extLst>
              <a:ext uri="{FF2B5EF4-FFF2-40B4-BE49-F238E27FC236}">
                <a16:creationId xmlns:a16="http://schemas.microsoft.com/office/drawing/2014/main" id="{915CF252-06A8-43C0-BB69-DA7109EA62D1}"/>
              </a:ext>
            </a:extLst>
          </p:cNvPr>
          <p:cNvSpPr>
            <a:spLocks noGrp="1"/>
          </p:cNvSpPr>
          <p:nvPr>
            <p:ph type="body" sz="quarter" idx="13"/>
          </p:nvPr>
        </p:nvSpPr>
        <p:spPr>
          <a:xfrm>
            <a:off x="1837678" y="5537768"/>
            <a:ext cx="3780000" cy="290081"/>
          </a:xfrm>
        </p:spPr>
        <p:txBody>
          <a:bodyPr/>
          <a:lstStyle/>
          <a:p>
            <a:r>
              <a:rPr lang="en-US"/>
              <a:t>Computer Science &amp; Engineering Department</a:t>
            </a:r>
            <a:endParaRPr lang="en-US" dirty="0"/>
          </a:p>
        </p:txBody>
      </p:sp>
      <p:sp>
        <p:nvSpPr>
          <p:cNvPr id="31" name="Text Placeholder 12">
            <a:extLst>
              <a:ext uri="{FF2B5EF4-FFF2-40B4-BE49-F238E27FC236}">
                <a16:creationId xmlns:a16="http://schemas.microsoft.com/office/drawing/2014/main" id="{89F5B5F8-350F-4941-B9DE-36BF8B014803}"/>
              </a:ext>
            </a:extLst>
          </p:cNvPr>
          <p:cNvSpPr>
            <a:spLocks noGrp="1"/>
          </p:cNvSpPr>
          <p:nvPr>
            <p:ph type="body" sz="quarter" idx="14"/>
          </p:nvPr>
        </p:nvSpPr>
        <p:spPr>
          <a:xfrm>
            <a:off x="1837677" y="5273332"/>
            <a:ext cx="5581039" cy="290081"/>
          </a:xfrm>
        </p:spPr>
        <p:txBody>
          <a:bodyPr/>
          <a:lstStyle/>
          <a:p>
            <a:pPr marL="0" indent="0" algn="l" rtl="0" eaLnBrk="1" latinLnBrk="0" hangingPunct="1">
              <a:lnSpc>
                <a:spcPct val="90000"/>
              </a:lnSpc>
            </a:pPr>
            <a:r>
              <a:rPr lang="en-US" sz="1800" b="1" kern="1200" dirty="0">
                <a:gradFill>
                  <a:gsLst>
                    <a:gs pos="10000">
                      <a:srgbClr val="5C2321"/>
                    </a:gs>
                    <a:gs pos="100000">
                      <a:srgbClr val="B84742"/>
                    </a:gs>
                  </a:gsLst>
                  <a:lin ang="0" scaled="1"/>
                </a:gradFill>
                <a:effectLst/>
                <a:latin typeface="Roboto Condensed" panose="02000000000000000000" pitchFamily="2" charset="0"/>
                <a:ea typeface="+mn-ea"/>
                <a:cs typeface="+mn-cs"/>
              </a:rPr>
              <a:t>Prof. Madhuresh R Fichadiya</a:t>
            </a:r>
            <a:endParaRPr lang="en-IN" dirty="0">
              <a:effectLst/>
            </a:endParaRPr>
          </a:p>
        </p:txBody>
      </p:sp>
      <p:pic>
        <p:nvPicPr>
          <p:cNvPr id="3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353569" y="5211251"/>
            <a:ext cx="1353599" cy="1353599"/>
          </a:xfrm>
        </p:spPr>
      </p:pic>
    </p:spTree>
    <p:extLst>
      <p:ext uri="{BB962C8B-B14F-4D97-AF65-F5344CB8AC3E}">
        <p14:creationId xmlns:p14="http://schemas.microsoft.com/office/powerpoint/2010/main" val="1453459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5065509" cy="5590565"/>
          </a:xfrm>
        </p:spPr>
        <p:txBody>
          <a:bodyPr/>
          <a:lstStyle/>
          <a:p>
            <a:r>
              <a:rPr lang="en-US" dirty="0"/>
              <a:t>First of all, open Visual Studio 2022 and then click on the Create a new project tab as shown in the image.</a:t>
            </a:r>
          </a:p>
          <a:p>
            <a:endParaRPr lang="en-US" dirty="0"/>
          </a:p>
        </p:txBody>
      </p:sp>
      <p:sp>
        <p:nvSpPr>
          <p:cNvPr id="3" name="Title 2"/>
          <p:cNvSpPr>
            <a:spLocks noGrp="1"/>
          </p:cNvSpPr>
          <p:nvPr>
            <p:ph type="title"/>
          </p:nvPr>
        </p:nvSpPr>
        <p:spPr/>
        <p:txBody>
          <a:bodyPr/>
          <a:lstStyle/>
          <a:p>
            <a:r>
              <a:rPr lang="en-US" dirty="0"/>
              <a:t>Creating a MVC Project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257" y="863444"/>
            <a:ext cx="6771600" cy="3719181"/>
          </a:xfrm>
          <a:prstGeom prst="rect">
            <a:avLst/>
          </a:prstGeom>
        </p:spPr>
      </p:pic>
    </p:spTree>
    <p:extLst>
      <p:ext uri="{BB962C8B-B14F-4D97-AF65-F5344CB8AC3E}">
        <p14:creationId xmlns:p14="http://schemas.microsoft.com/office/powerpoint/2010/main" val="65031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9041</TotalTime>
  <Words>6851</Words>
  <Application>Microsoft Office PowerPoint</Application>
  <PresentationFormat>Widescreen</PresentationFormat>
  <Paragraphs>598</Paragraphs>
  <Slides>82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Consolas</vt:lpstr>
      <vt:lpstr>Wingdings 3</vt:lpstr>
      <vt:lpstr>Roboto Condensed</vt:lpstr>
      <vt:lpstr>Arial</vt:lpstr>
      <vt:lpstr>Wingdings</vt:lpstr>
      <vt:lpstr>Roboto Condensed Light</vt:lpstr>
      <vt:lpstr>Merriweather</vt:lpstr>
      <vt:lpstr>Wingdings 2</vt:lpstr>
      <vt:lpstr>Calibri</vt:lpstr>
      <vt:lpstr>Office Theme</vt:lpstr>
      <vt:lpstr>Unit-2  Introduction to ASP.NET Core</vt:lpstr>
      <vt:lpstr>PowerPoint Presentation</vt:lpstr>
      <vt:lpstr>Introduction to ASP.NET Core</vt:lpstr>
      <vt:lpstr>Introduction: ASP.NET Core</vt:lpstr>
      <vt:lpstr>ASP.NET Core Version History Cont..</vt:lpstr>
      <vt:lpstr>Advantages: ASP.NET Core</vt:lpstr>
      <vt:lpstr>What Type of Application Can You Develop with ASP.NET Core?</vt:lpstr>
      <vt:lpstr>Creating a MVC Project</vt:lpstr>
      <vt:lpstr>Creating a MVC Project</vt:lpstr>
      <vt:lpstr>Creating a MVC Project Cont..</vt:lpstr>
      <vt:lpstr>Creating a MVC Project Cont..</vt:lpstr>
      <vt:lpstr>Creating a MVC Project Cont..</vt:lpstr>
      <vt:lpstr>Creating a MVC Project Cont..</vt:lpstr>
      <vt:lpstr>MVC Project Structure </vt:lpstr>
      <vt:lpstr>MVC Architecture</vt:lpstr>
      <vt:lpstr>MVC Architecture </vt:lpstr>
      <vt:lpstr>MVC Architecture Pattern Cont..</vt:lpstr>
      <vt:lpstr>Example: MVC Architecture </vt:lpstr>
      <vt:lpstr>View(s)</vt:lpstr>
      <vt:lpstr>View(s) Cont..</vt:lpstr>
      <vt:lpstr>View(s): Example</vt:lpstr>
      <vt:lpstr>View (Code) : Example</vt:lpstr>
      <vt:lpstr>      Guess the Views of Student Management System Project!!!</vt:lpstr>
      <vt:lpstr>Advantages of Views (Why Views?)</vt:lpstr>
      <vt:lpstr>      Remember!!!</vt:lpstr>
      <vt:lpstr>Controller </vt:lpstr>
      <vt:lpstr>Controller Cont.. </vt:lpstr>
      <vt:lpstr>Adding Controller in ASP.NET Core Project </vt:lpstr>
      <vt:lpstr>Controller Cont..</vt:lpstr>
      <vt:lpstr>Controller Cont..</vt:lpstr>
      <vt:lpstr>Model</vt:lpstr>
      <vt:lpstr>Model Example</vt:lpstr>
      <vt:lpstr>Summary - MVC Architecture Pattern</vt:lpstr>
      <vt:lpstr>Different Types of Razor View Files in Project</vt:lpstr>
      <vt:lpstr>Different Types of Razor View Files in Project</vt:lpstr>
      <vt:lpstr>Different Types of Razor Files</vt:lpstr>
      <vt:lpstr>_Layout.cshtml </vt:lpstr>
      <vt:lpstr>_Layout.cshtml </vt:lpstr>
      <vt:lpstr>_ViewStart.cshtml</vt:lpstr>
      <vt:lpstr>_ViewImports.cshtml</vt:lpstr>
      <vt:lpstr>Partial Views</vt:lpstr>
      <vt:lpstr>Introduction : Partial View</vt:lpstr>
      <vt:lpstr>Creating a New Partial View from Visual Studio</vt:lpstr>
      <vt:lpstr>Rendering a Partial Views</vt:lpstr>
      <vt:lpstr>Example: Partial View</vt:lpstr>
      <vt:lpstr>Example: Partial View Cont..</vt:lpstr>
      <vt:lpstr>Example: Partial View Cont..</vt:lpstr>
      <vt:lpstr>Views v/s Partial Views</vt:lpstr>
      <vt:lpstr>Advantages: Partial Views </vt:lpstr>
      <vt:lpstr>Action &amp; Non Action Methods</vt:lpstr>
      <vt:lpstr>Action Methods</vt:lpstr>
      <vt:lpstr>Action Methods Cont..</vt:lpstr>
      <vt:lpstr>Non-Action Methods</vt:lpstr>
      <vt:lpstr>IActionResult Object </vt:lpstr>
      <vt:lpstr>IActionResult Object | Return Types</vt:lpstr>
      <vt:lpstr>1. ViewResult Object</vt:lpstr>
      <vt:lpstr>1. ViewResult Object Cont..</vt:lpstr>
      <vt:lpstr>2. JsonResult Object</vt:lpstr>
      <vt:lpstr>2. JsonResult Object Cont..</vt:lpstr>
      <vt:lpstr>3. ContentResult Object</vt:lpstr>
      <vt:lpstr>4. StatusCodeResult Object</vt:lpstr>
      <vt:lpstr>5. FileResult Object</vt:lpstr>
      <vt:lpstr>6. RedirectResult</vt:lpstr>
      <vt:lpstr>RedirectToAction</vt:lpstr>
      <vt:lpstr>RedirectToAction Cont..</vt:lpstr>
      <vt:lpstr>ASP.Net Core Life Cycle</vt:lpstr>
      <vt:lpstr>ASP.Net Core Life Cycle</vt:lpstr>
      <vt:lpstr>Middleware in ASP.NET Core</vt:lpstr>
      <vt:lpstr>Middleware in ASP.NET Core Cont..</vt:lpstr>
      <vt:lpstr>Middleware in ASP.NET Core Cont..</vt:lpstr>
      <vt:lpstr>HTTP Request Pipeline in ASP.NET Core</vt:lpstr>
      <vt:lpstr>HTTP Request Pipeline in ASP.NET Core Cont..</vt:lpstr>
      <vt:lpstr>HTTP Request Pipeline in ASP.NET Core Example Cont..</vt:lpstr>
      <vt:lpstr>Middleware in ASP.NET Core Cont..</vt:lpstr>
      <vt:lpstr>Middleware in ASP.NET Core Cont..</vt:lpstr>
      <vt:lpstr>Middleware in ASP.NET Core Cont.. (In MVC Project)</vt:lpstr>
      <vt:lpstr>Run, Use, Next, and Map Methods in Middleware</vt:lpstr>
      <vt:lpstr>Summary</vt:lpstr>
      <vt:lpstr>Summary: Introduction &amp; Architecture</vt:lpstr>
      <vt:lpstr>Summary: Project Structure &amp; Core Concepts</vt:lpstr>
      <vt:lpstr>Summary: MVC Components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Madhuresh Fichadiya</cp:lastModifiedBy>
  <cp:revision>639</cp:revision>
  <dcterms:created xsi:type="dcterms:W3CDTF">2020-05-01T05:09:15Z</dcterms:created>
  <dcterms:modified xsi:type="dcterms:W3CDTF">2025-05-14T10:14:56Z</dcterms:modified>
</cp:coreProperties>
</file>